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4"/>
  </p:sldMasterIdLst>
  <p:sldIdLst>
    <p:sldId id="256" r:id="rId5"/>
    <p:sldId id="258" r:id="rId6"/>
    <p:sldId id="259" r:id="rId7"/>
    <p:sldId id="261" r:id="rId8"/>
    <p:sldId id="274" r:id="rId9"/>
    <p:sldId id="275" r:id="rId10"/>
    <p:sldId id="276" r:id="rId11"/>
    <p:sldId id="277" r:id="rId12"/>
    <p:sldId id="272" r:id="rId13"/>
    <p:sldId id="278" r:id="rId14"/>
    <p:sldId id="279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loe Ponting" initials="CP" lastIdx="1" clrIdx="0">
    <p:extLst>
      <p:ext uri="{19B8F6BF-5375-455C-9EA6-DF929625EA0E}">
        <p15:presenceInfo xmlns:p15="http://schemas.microsoft.com/office/powerpoint/2012/main" userId="S-1-5-21-3980502597-474966256-3492719707-5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Welcome to our</a:t>
            </a:r>
            <a:br>
              <a:rPr lang="en-GB" dirty="0"/>
            </a:br>
            <a:r>
              <a:rPr lang="en-GB" dirty="0"/>
              <a:t>Parent Forum </a:t>
            </a:r>
          </a:p>
        </p:txBody>
      </p:sp>
    </p:spTree>
    <p:extLst>
      <p:ext uri="{BB962C8B-B14F-4D97-AF65-F5344CB8AC3E}">
        <p14:creationId xmlns:p14="http://schemas.microsoft.com/office/powerpoint/2010/main" val="970514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16D5FFE6-4E05-9499-23E9-29B1EF790C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</p:spPr>
        <p:txBody>
          <a:bodyPr/>
          <a:lstStyle/>
          <a:p>
            <a:r>
              <a:rPr lang="en-US" dirty="0"/>
              <a:t>The Writing Framework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5772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547" y="1257300"/>
            <a:ext cx="11212490" cy="425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84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92" y="79131"/>
            <a:ext cx="11983916" cy="2074281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1. Start with the Basics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In Reception, handwriting and spelling should be taught so these skills become automatic. This frees up children’s thinking for creative writing later on.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763319"/>
              </p:ext>
            </p:extLst>
          </p:nvPr>
        </p:nvGraphicFramePr>
        <p:xfrm>
          <a:off x="366469" y="2320167"/>
          <a:ext cx="11256962" cy="3017520"/>
        </p:xfrm>
        <a:graphic>
          <a:graphicData uri="http://schemas.openxmlformats.org/drawingml/2006/table">
            <a:tbl>
              <a:tblPr/>
              <a:tblGrid>
                <a:gridCol w="11256962">
                  <a:extLst>
                    <a:ext uri="{9D8B030D-6E8A-4147-A177-3AD203B41FA5}">
                      <a16:colId xmlns:a16="http://schemas.microsoft.com/office/drawing/2014/main" val="26473632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Teach handwriting </a:t>
                      </a:r>
                      <a:r>
                        <a:rPr lang="en-GB" sz="2800" b="1" i="0" dirty="0">
                          <a:effectLst/>
                          <a:latin typeface="Segoe UI" panose="020B0502040204020203" pitchFamily="34" charset="0"/>
                        </a:rPr>
                        <a:t>explicitly and regularly</a:t>
                      </a: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 – daily EYFS and KS1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Use a structured scheme (ULS) with agreed fonts for early letter formation 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Ensure children develop correct grip, posture, and formation habits Provide consistent expectations and teacher modelling across the school – Hue </a:t>
                      </a:r>
                      <a:r>
                        <a:rPr lang="en-GB" sz="2800" b="0" i="0" dirty="0" err="1">
                          <a:effectLst/>
                          <a:latin typeface="Segoe UI" panose="020B0502040204020203" pitchFamily="34" charset="0"/>
                        </a:rPr>
                        <a:t>visualisers</a:t>
                      </a: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 used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714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29978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1255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984" y="175845"/>
            <a:ext cx="11852031" cy="1685039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2. Build Strong Sentences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All writing is made up of sentences. Children should learn how to construct clear, meaningful sentences before moving on to longer pieces.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519449"/>
              </p:ext>
            </p:extLst>
          </p:nvPr>
        </p:nvGraphicFramePr>
        <p:xfrm>
          <a:off x="169984" y="1860884"/>
          <a:ext cx="11852031" cy="5151120"/>
        </p:xfrm>
        <a:graphic>
          <a:graphicData uri="http://schemas.openxmlformats.org/drawingml/2006/table">
            <a:tbl>
              <a:tblPr/>
              <a:tblGrid>
                <a:gridCol w="11852031">
                  <a:extLst>
                    <a:ext uri="{9D8B030D-6E8A-4147-A177-3AD203B41FA5}">
                      <a16:colId xmlns:a16="http://schemas.microsoft.com/office/drawing/2014/main" val="471253636"/>
                    </a:ext>
                  </a:extLst>
                </a:gridCol>
              </a:tblGrid>
              <a:tr h="4495651">
                <a:tc>
                  <a:txBody>
                    <a:bodyPr/>
                    <a:lstStyle/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Accurate transcription skills (handwriting + spelling) – ULS scheme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Teach clear, accurate, coherent writing as a whole‑school expectation – clear writing process across the school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Language‑rich learning and strong </a:t>
                      </a:r>
                      <a:r>
                        <a:rPr lang="en-GB" sz="2800" b="0" i="0" dirty="0" err="1">
                          <a:effectLst/>
                          <a:latin typeface="Segoe UI" panose="020B0502040204020203" pitchFamily="34" charset="0"/>
                        </a:rPr>
                        <a:t>oracy</a:t>
                      </a: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 foundations – Talking Through Stories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English teaching within Reception that builds from early sentence formation  - ‘Super Sentences’ – the opportunity</a:t>
                      </a:r>
                      <a:r>
                        <a:rPr lang="en-GB" sz="2800" b="0" i="0" baseline="0" dirty="0">
                          <a:effectLst/>
                          <a:latin typeface="Segoe UI" panose="020B0502040204020203" pitchFamily="34" charset="0"/>
                        </a:rPr>
                        <a:t> to write simple sentences linked to phonics.</a:t>
                      </a:r>
                      <a:endParaRPr lang="en-GB" sz="2800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We</a:t>
                      </a:r>
                      <a:r>
                        <a:rPr lang="en-GB" sz="2800" b="0" i="0" baseline="0" dirty="0">
                          <a:effectLst/>
                          <a:latin typeface="Segoe UI" panose="020B0502040204020203" pitchFamily="34" charset="0"/>
                        </a:rPr>
                        <a:t> use: shared writing to model sentences, sentence stems and starters, adult scaffolding to help children move from words – phases and sentences.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897348"/>
                  </a:ext>
                </a:extLst>
              </a:tr>
              <a:tr h="3154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13132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505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77" y="140677"/>
            <a:ext cx="11913577" cy="201273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3. Talk Before Writing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Speaking and listening are just as important as writing. Children should plan and practise ideas aloud before putting them on paper.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5995519"/>
              </p:ext>
            </p:extLst>
          </p:nvPr>
        </p:nvGraphicFramePr>
        <p:xfrm>
          <a:off x="610186" y="2326923"/>
          <a:ext cx="11293056" cy="3870960"/>
        </p:xfrm>
        <a:graphic>
          <a:graphicData uri="http://schemas.openxmlformats.org/drawingml/2006/table">
            <a:tbl>
              <a:tblPr/>
              <a:tblGrid>
                <a:gridCol w="11293056">
                  <a:extLst>
                    <a:ext uri="{9D8B030D-6E8A-4147-A177-3AD203B41FA5}">
                      <a16:colId xmlns:a16="http://schemas.microsoft.com/office/drawing/2014/main" val="7605031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Build speaking and listening into every part of the curriculum 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Prioritise Communication &amp; Language throughout EYFS 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Create classrooms rich in talk, questioning, and discussion 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Uses storytelling, assemblies, drama, debates, and peer dialogue to rehearse ideas aloud - Think Pair Share and Cold Calling used.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Encourage children to articulate, explain, and discuss before they write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Look Who’s Talking competition</a:t>
                      </a:r>
                      <a:r>
                        <a:rPr lang="en-GB" sz="2800" b="0" i="0" baseline="0" dirty="0">
                          <a:effectLst/>
                          <a:latin typeface="Segoe UI" panose="020B0502040204020203" pitchFamily="34" charset="0"/>
                        </a:rPr>
                        <a:t> to promote </a:t>
                      </a:r>
                      <a:r>
                        <a:rPr lang="en-GB" sz="2800" b="0" i="0" baseline="0" dirty="0" err="1">
                          <a:effectLst/>
                          <a:latin typeface="Segoe UI" panose="020B0502040204020203" pitchFamily="34" charset="0"/>
                        </a:rPr>
                        <a:t>oracy</a:t>
                      </a:r>
                      <a:r>
                        <a:rPr lang="en-GB" sz="2800" b="0" i="0" baseline="0" dirty="0">
                          <a:effectLst/>
                          <a:latin typeface="Segoe UI" panose="020B0502040204020203" pitchFamily="34" charset="0"/>
                        </a:rPr>
                        <a:t> across the school</a:t>
                      </a:r>
                      <a:endParaRPr lang="en-GB" sz="2800" b="0" i="0" dirty="0">
                        <a:effectLst/>
                        <a:latin typeface="Segoe UI" panose="020B0502040204020203" pitchFamily="34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417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6404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056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77" y="140677"/>
            <a:ext cx="11913577" cy="201273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4. Quality Over Quantity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Long pieces of writing should not be expected too soon. First, children need to master the foundations—handwriting, spelling, and sentence building.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624427"/>
              </p:ext>
            </p:extLst>
          </p:nvPr>
        </p:nvGraphicFramePr>
        <p:xfrm>
          <a:off x="140677" y="2280401"/>
          <a:ext cx="11913577" cy="3017520"/>
        </p:xfrm>
        <a:graphic>
          <a:graphicData uri="http://schemas.openxmlformats.org/drawingml/2006/table">
            <a:tbl>
              <a:tblPr/>
              <a:tblGrid>
                <a:gridCol w="11913577">
                  <a:extLst>
                    <a:ext uri="{9D8B030D-6E8A-4147-A177-3AD203B41FA5}">
                      <a16:colId xmlns:a16="http://schemas.microsoft.com/office/drawing/2014/main" val="40903001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Place </a:t>
                      </a:r>
                      <a:r>
                        <a:rPr lang="en-GB" sz="2800" b="0" i="1" dirty="0">
                          <a:effectLst/>
                          <a:latin typeface="Segoe UI" panose="020B0502040204020203" pitchFamily="34" charset="0"/>
                        </a:rPr>
                        <a:t>high importance</a:t>
                      </a: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 on transcription (handwriting, letter formation, spelling)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Teach handwriting explicitly and progressively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Develop sentence-level skills before expecting extended writing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Create a language-rich EYFS where early writing foundations are built slowly and securely 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675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82607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313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77" y="140677"/>
            <a:ext cx="11913577" cy="201273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5. Reception is Key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The Reception year lays the groundwork for writing success throughout primary school.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8046406"/>
              </p:ext>
            </p:extLst>
          </p:nvPr>
        </p:nvGraphicFramePr>
        <p:xfrm>
          <a:off x="140677" y="2153412"/>
          <a:ext cx="11913577" cy="2164080"/>
        </p:xfrm>
        <a:graphic>
          <a:graphicData uri="http://schemas.openxmlformats.org/drawingml/2006/table">
            <a:tbl>
              <a:tblPr/>
              <a:tblGrid>
                <a:gridCol w="11913577">
                  <a:extLst>
                    <a:ext uri="{9D8B030D-6E8A-4147-A177-3AD203B41FA5}">
                      <a16:colId xmlns:a16="http://schemas.microsoft.com/office/drawing/2014/main" val="25469576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Build strong foundations through a purposeful, well-sequenced EYFS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Prioritise communication and language development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Develop fine motor skills, early writing behaviours, and phonics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Embed talk and </a:t>
                      </a:r>
                      <a:r>
                        <a:rPr lang="en-GB" sz="2800" b="0" i="0" dirty="0" err="1">
                          <a:effectLst/>
                          <a:latin typeface="Segoe UI" panose="020B0502040204020203" pitchFamily="34" charset="0"/>
                        </a:rPr>
                        <a:t>oracy</a:t>
                      </a: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 as essential precursors to writing 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8794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39898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020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77" y="140677"/>
            <a:ext cx="11913577" cy="201273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6. Extra Support When Needed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If a child needs more help, this should be identified early and extra time and practice provided to help them make good progress.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3872545"/>
              </p:ext>
            </p:extLst>
          </p:nvPr>
        </p:nvGraphicFramePr>
        <p:xfrm>
          <a:off x="140677" y="2319705"/>
          <a:ext cx="11913577" cy="3444240"/>
        </p:xfrm>
        <a:graphic>
          <a:graphicData uri="http://schemas.openxmlformats.org/drawingml/2006/table">
            <a:tbl>
              <a:tblPr/>
              <a:tblGrid>
                <a:gridCol w="11913577">
                  <a:extLst>
                    <a:ext uri="{9D8B030D-6E8A-4147-A177-3AD203B41FA5}">
                      <a16:colId xmlns:a16="http://schemas.microsoft.com/office/drawing/2014/main" val="3836177001"/>
                    </a:ext>
                  </a:extLst>
                </a:gridCol>
              </a:tblGrid>
              <a:tr h="1995621">
                <a:tc>
                  <a:txBody>
                    <a:bodyPr/>
                    <a:lstStyle/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Build strong communication, listening, and language skills that highlight early difficulties 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Monitor handwriting and transcription closely and addressing errors immediately 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Interventions to ensure that children keep up not catch up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Refer children to the SENDCO when necessary (if challenges are persistent or more complex) using</a:t>
                      </a:r>
                      <a:r>
                        <a:rPr lang="en-GB" sz="2800" b="0" i="0" baseline="0" dirty="0">
                          <a:effectLst/>
                          <a:latin typeface="Segoe UI" panose="020B0502040204020203" pitchFamily="34" charset="0"/>
                        </a:rPr>
                        <a:t> our </a:t>
                      </a: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schools systems.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96189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21068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657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77" y="140677"/>
            <a:ext cx="11913577" cy="201273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7. Step-by-Step Progress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Writing takes time to learn. The essentials should be taught first, and more complex skills introduced gradually.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944440"/>
              </p:ext>
            </p:extLst>
          </p:nvPr>
        </p:nvGraphicFramePr>
        <p:xfrm>
          <a:off x="140677" y="2153412"/>
          <a:ext cx="11913577" cy="3870960"/>
        </p:xfrm>
        <a:graphic>
          <a:graphicData uri="http://schemas.openxmlformats.org/drawingml/2006/table">
            <a:tbl>
              <a:tblPr/>
              <a:tblGrid>
                <a:gridCol w="11913577">
                  <a:extLst>
                    <a:ext uri="{9D8B030D-6E8A-4147-A177-3AD203B41FA5}">
                      <a16:colId xmlns:a16="http://schemas.microsoft.com/office/drawing/2014/main" val="31444827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Use a well-sequenced EYFS curriculum that builds skills layer by layer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Teach handwriting with a clear progression path from simple to more complex – ULS scheme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Strengthen communication, vocabulary, and sentence skills before extended writing – retells, shared writing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Develop English skills progressively across Reception to Year 6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Provide extra support early so children master essentials before moving on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332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15735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5750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77" y="140677"/>
            <a:ext cx="11913577" cy="201273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8. Focus on Learning, Not Just Tests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Too much test practice can limit creativity. The focus should be on developing confidence and skill in writing.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921893"/>
              </p:ext>
            </p:extLst>
          </p:nvPr>
        </p:nvGraphicFramePr>
        <p:xfrm>
          <a:off x="140677" y="2401519"/>
          <a:ext cx="11913577" cy="3444240"/>
        </p:xfrm>
        <a:graphic>
          <a:graphicData uri="http://schemas.openxmlformats.org/drawingml/2006/table">
            <a:tbl>
              <a:tblPr/>
              <a:tblGrid>
                <a:gridCol w="11913577">
                  <a:extLst>
                    <a:ext uri="{9D8B030D-6E8A-4147-A177-3AD203B41FA5}">
                      <a16:colId xmlns:a16="http://schemas.microsoft.com/office/drawing/2014/main" val="42141961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Meaningful learning experiences, not repetitive test practice – work linked to their interests and current ideas.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 err="1">
                          <a:effectLst/>
                          <a:latin typeface="Segoe UI" panose="020B0502040204020203" pitchFamily="34" charset="0"/>
                        </a:rPr>
                        <a:t>Oracy</a:t>
                      </a: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 and communication, which boost creativity, clarity, and confidence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Strong foundational teaching in EYFS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Progressive skill-building rather than pressure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Supportive, responsive intervention</a:t>
                      </a:r>
                      <a:r>
                        <a:rPr lang="en-GB" sz="2800" b="0" i="0" baseline="0" dirty="0">
                          <a:effectLst/>
                          <a:latin typeface="Segoe UI" panose="020B0502040204020203" pitchFamily="34" charset="0"/>
                        </a:rPr>
                        <a:t> often 1:1 lower down the school</a:t>
                      </a:r>
                      <a:endParaRPr lang="en-GB" sz="2800" b="0" i="0" dirty="0">
                        <a:effectLst/>
                        <a:latin typeface="Segoe UI" panose="020B0502040204020203" pitchFamily="34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49649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62734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831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9831" y="449179"/>
            <a:ext cx="9031705" cy="5143259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What is the parent Forum?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The Parent Forum will be an informal meeting where parents are invited to be consulted on school issues, give their views and raise areas for discussion. 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028908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77" y="140677"/>
            <a:ext cx="11913577" cy="201273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9. A Positive Writing Culture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Writing should be valued across the school, teachers well-trained, and the curriculum carefully planned.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953381"/>
              </p:ext>
            </p:extLst>
          </p:nvPr>
        </p:nvGraphicFramePr>
        <p:xfrm>
          <a:off x="140677" y="2153412"/>
          <a:ext cx="11913577" cy="3870960"/>
        </p:xfrm>
        <a:graphic>
          <a:graphicData uri="http://schemas.openxmlformats.org/drawingml/2006/table">
            <a:tbl>
              <a:tblPr/>
              <a:tblGrid>
                <a:gridCol w="11913577">
                  <a:extLst>
                    <a:ext uri="{9D8B030D-6E8A-4147-A177-3AD203B41FA5}">
                      <a16:colId xmlns:a16="http://schemas.microsoft.com/office/drawing/2014/main" val="8506514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Prioritise high-quality writing across the whole school using a well-planned, sequenced curriculum beginning in EYFS 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Ensure teachers are skilled in developing </a:t>
                      </a:r>
                      <a:r>
                        <a:rPr lang="en-GB" sz="2800" b="0" i="0" dirty="0" err="1">
                          <a:effectLst/>
                          <a:latin typeface="Segoe UI" panose="020B0502040204020203" pitchFamily="34" charset="0"/>
                        </a:rPr>
                        <a:t>oracy</a:t>
                      </a: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, handwriting, and writing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Setting and upholding high expectations for presentation – REACH values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Encourage creativity, expression, and confidence in writing</a:t>
                      </a:r>
                    </a:p>
                    <a:p>
                      <a:pPr marL="457200" indent="-457200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i="0" dirty="0">
                          <a:effectLst/>
                          <a:latin typeface="Segoe UI" panose="020B0502040204020203" pitchFamily="34" charset="0"/>
                        </a:rPr>
                        <a:t>Children’s work is often celebrated on displays; in assemblies;</a:t>
                      </a:r>
                      <a:r>
                        <a:rPr lang="en-GB" sz="2800" b="0" i="0" baseline="0" dirty="0">
                          <a:effectLst/>
                          <a:latin typeface="Segoe UI" panose="020B0502040204020203" pitchFamily="34" charset="0"/>
                        </a:rPr>
                        <a:t> and with SLT and the English lead.</a:t>
                      </a:r>
                      <a:endParaRPr lang="en-GB" sz="2800" b="0" i="0" dirty="0">
                        <a:effectLst/>
                        <a:latin typeface="Segoe UI" panose="020B0502040204020203" pitchFamily="34" charset="0"/>
                      </a:endParaRP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06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24470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65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topics that you would like to discuss?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112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5453" y="1031828"/>
            <a:ext cx="9801726" cy="4791456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the Parent forum not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Parent governors – they sit on the Local Governing Committee and lead the strategic development of the school. </a:t>
            </a:r>
          </a:p>
          <a:p>
            <a:pPr algn="l"/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PTA – they are a separate legal entity who are registered as a charity, raising money to support different aspects of the children’s school life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25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5853" y="609601"/>
            <a:ext cx="10684042" cy="5710988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Terms of Reference….As a member of the parent forum I agree to: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Show respect to all members of this forum, by listening to and respecting a diverse range of opinions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Allowing everyone the opportunity to speak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Stick to agreed timescales for discussion of topics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Maintain confidentiality by not mentioning the names of individual members of the community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Avoid discussing individual circumstances. These issues will be directed via the school’s communication procedure instead </a:t>
            </a:r>
            <a:r>
              <a:rPr lang="en-GB" sz="2400" dirty="0"/>
              <a:t/>
            </a:r>
            <a:br>
              <a:rPr lang="en-GB" sz="2400" dirty="0"/>
            </a:b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67947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27203B-3F48-BAEB-5AAC-35DCC3E73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988" y="251927"/>
            <a:ext cx="8366078" cy="36959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F569DBE-1D2C-7778-DDF2-366BA5C6A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684" y="3947864"/>
            <a:ext cx="8390122" cy="1644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676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 Joseph’s Pupil Premium Strategy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8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15501331-4B4C-B071-DBAA-68C8E5AA7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385917"/>
            <a:ext cx="6801612" cy="6086166"/>
          </a:xfrm>
        </p:spPr>
        <p:txBody>
          <a:bodyPr>
            <a:normAutofit/>
          </a:bodyPr>
          <a:lstStyle/>
          <a:p>
            <a:r>
              <a:rPr lang="en-US" b="1" u="sng" dirty="0"/>
              <a:t>What is Pupil Premium?</a:t>
            </a:r>
          </a:p>
          <a:p>
            <a:r>
              <a:rPr lang="en-US" dirty="0"/>
              <a:t>Extra government funding </a:t>
            </a:r>
            <a:br>
              <a:rPr lang="en-US" dirty="0"/>
            </a:br>
            <a:endParaRPr lang="en-US" dirty="0"/>
          </a:p>
          <a:p>
            <a:r>
              <a:rPr lang="en-US" b="1" u="sng" dirty="0"/>
              <a:t>What is it for?</a:t>
            </a:r>
          </a:p>
          <a:p>
            <a:r>
              <a:rPr lang="en-US" dirty="0"/>
              <a:t>Improve the educational outcomes of disadvantaged children</a:t>
            </a:r>
            <a:br>
              <a:rPr lang="en-US" dirty="0"/>
            </a:br>
            <a:endParaRPr lang="en-US" dirty="0"/>
          </a:p>
          <a:p>
            <a:r>
              <a:rPr lang="en-US" b="1" u="sng" dirty="0"/>
              <a:t>Who is eligible for Pupil Premium?</a:t>
            </a:r>
          </a:p>
          <a:p>
            <a:r>
              <a:rPr lang="en-US" dirty="0"/>
              <a:t>Eligible FSM (past 6 years)</a:t>
            </a:r>
          </a:p>
          <a:p>
            <a:r>
              <a:rPr lang="en-US" dirty="0"/>
              <a:t>LAC/ PLAC</a:t>
            </a:r>
          </a:p>
          <a:p>
            <a:r>
              <a:rPr lang="en-US" dirty="0"/>
              <a:t>Armed Forces families (Service PP)</a:t>
            </a:r>
            <a:br>
              <a:rPr lang="en-US" dirty="0"/>
            </a:br>
            <a:endParaRPr lang="en-US" dirty="0"/>
          </a:p>
          <a:p>
            <a:r>
              <a:rPr lang="en-US" b="1" u="sng" dirty="0"/>
              <a:t>Guidance</a:t>
            </a:r>
          </a:p>
          <a:p>
            <a:r>
              <a:rPr lang="en-US" dirty="0"/>
              <a:t>Must be spent in evidence informed ways- EEF</a:t>
            </a:r>
          </a:p>
          <a:p>
            <a:r>
              <a:rPr lang="en-US" dirty="0"/>
              <a:t>Is not a personal budget </a:t>
            </a:r>
          </a:p>
          <a:p>
            <a:r>
              <a:rPr lang="en-US" dirty="0"/>
              <a:t>Must publish strategy on school website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1239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556442-756C-DCAE-5D2A-EC428B9ED5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970" y="90981"/>
            <a:ext cx="6286060" cy="667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22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35AA3FC-1A03-8206-42C2-5D69E40B5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412" y="378172"/>
            <a:ext cx="4732419" cy="610165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B7A1C07-8104-75AD-6698-784B95D6B8F1}"/>
              </a:ext>
            </a:extLst>
          </p:cNvPr>
          <p:cNvSpPr txBox="1"/>
          <p:nvPr/>
        </p:nvSpPr>
        <p:spPr>
          <a:xfrm>
            <a:off x="689811" y="787737"/>
            <a:ext cx="8037094" cy="672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Teaching</a:t>
            </a:r>
          </a:p>
          <a:p>
            <a:pPr>
              <a:lnSpc>
                <a:spcPct val="150000"/>
              </a:lnSpc>
            </a:pPr>
            <a:r>
              <a:rPr lang="en-US" dirty="0"/>
              <a:t>Monitoring</a:t>
            </a:r>
          </a:p>
          <a:p>
            <a:pPr>
              <a:lnSpc>
                <a:spcPct val="150000"/>
              </a:lnSpc>
            </a:pPr>
            <a:r>
              <a:rPr lang="en-US" dirty="0"/>
              <a:t>CPD- Phonics</a:t>
            </a:r>
          </a:p>
          <a:p>
            <a:pPr>
              <a:lnSpc>
                <a:spcPct val="150000"/>
              </a:lnSpc>
            </a:pPr>
            <a:r>
              <a:rPr lang="en-US" dirty="0"/>
              <a:t>HQAT</a:t>
            </a:r>
          </a:p>
          <a:p>
            <a:pPr>
              <a:lnSpc>
                <a:spcPct val="150000"/>
              </a:lnSpc>
            </a:pPr>
            <a:r>
              <a:rPr lang="en-US" dirty="0"/>
              <a:t>Learning Walks</a:t>
            </a:r>
          </a:p>
          <a:p>
            <a:pPr>
              <a:lnSpc>
                <a:spcPct val="150000"/>
              </a:lnSpc>
            </a:pPr>
            <a:r>
              <a:rPr lang="en-US" dirty="0"/>
              <a:t>Pupil Progress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000" b="1" u="sng" dirty="0" err="1"/>
              <a:t>Targetted</a:t>
            </a:r>
            <a:r>
              <a:rPr lang="en-US" sz="2000" b="1" u="sng" dirty="0"/>
              <a:t> Academic Support</a:t>
            </a:r>
          </a:p>
          <a:p>
            <a:pPr>
              <a:lnSpc>
                <a:spcPct val="150000"/>
              </a:lnSpc>
            </a:pPr>
            <a:r>
              <a:rPr lang="en-US" dirty="0"/>
              <a:t>Academic Interventions</a:t>
            </a:r>
          </a:p>
          <a:p>
            <a:pPr>
              <a:lnSpc>
                <a:spcPct val="150000"/>
              </a:lnSpc>
            </a:pPr>
            <a:r>
              <a:rPr lang="en-US" dirty="0"/>
              <a:t>SEN Interventions</a:t>
            </a:r>
          </a:p>
          <a:p>
            <a:pPr>
              <a:lnSpc>
                <a:spcPct val="150000"/>
              </a:lnSpc>
            </a:pPr>
            <a:r>
              <a:rPr lang="en-US" dirty="0"/>
              <a:t>Screening </a:t>
            </a:r>
          </a:p>
          <a:p>
            <a:pPr>
              <a:lnSpc>
                <a:spcPct val="150000"/>
              </a:lnSpc>
            </a:pPr>
            <a:r>
              <a:rPr lang="en-US" dirty="0"/>
              <a:t>Well-being Interventions</a:t>
            </a:r>
          </a:p>
          <a:p>
            <a:endParaRPr lang="en-US" b="1" u="sng" dirty="0"/>
          </a:p>
          <a:p>
            <a:endParaRPr lang="en-US" b="1" u="sng" dirty="0"/>
          </a:p>
          <a:p>
            <a:endParaRPr lang="en-US" b="1" u="sng" dirty="0"/>
          </a:p>
          <a:p>
            <a:endParaRPr lang="en-US" sz="2000" b="1" u="sng" dirty="0"/>
          </a:p>
          <a:p>
            <a:endParaRPr lang="en-US" sz="2000" b="1" u="sng" dirty="0"/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19C198-F937-03C3-0DBF-087B4144A7D4}"/>
              </a:ext>
            </a:extLst>
          </p:cNvPr>
          <p:cNvSpPr txBox="1"/>
          <p:nvPr/>
        </p:nvSpPr>
        <p:spPr>
          <a:xfrm>
            <a:off x="4646073" y="1903849"/>
            <a:ext cx="212121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Wider Strategies</a:t>
            </a:r>
          </a:p>
          <a:p>
            <a:pPr>
              <a:lnSpc>
                <a:spcPct val="150000"/>
              </a:lnSpc>
            </a:pPr>
            <a:r>
              <a:rPr lang="en-GB" dirty="0"/>
              <a:t>Play Lead</a:t>
            </a:r>
          </a:p>
          <a:p>
            <a:pPr>
              <a:lnSpc>
                <a:spcPct val="150000"/>
              </a:lnSpc>
            </a:pPr>
            <a:r>
              <a:rPr lang="en-GB" dirty="0"/>
              <a:t>SLT Attendance</a:t>
            </a:r>
          </a:p>
          <a:p>
            <a:pPr>
              <a:lnSpc>
                <a:spcPct val="150000"/>
              </a:lnSpc>
            </a:pPr>
            <a:r>
              <a:rPr lang="en-GB" dirty="0"/>
              <a:t>Home Visits</a:t>
            </a:r>
          </a:p>
          <a:p>
            <a:pPr>
              <a:lnSpc>
                <a:spcPct val="150000"/>
              </a:lnSpc>
            </a:pPr>
            <a:r>
              <a:rPr lang="en-GB" dirty="0"/>
              <a:t>Further CPD</a:t>
            </a:r>
          </a:p>
          <a:p>
            <a:pPr>
              <a:lnSpc>
                <a:spcPct val="150000"/>
              </a:lnSpc>
            </a:pPr>
            <a:r>
              <a:rPr lang="en-GB" dirty="0"/>
              <a:t>Senior Mental Health Lead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77287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1d2a70d-bd5f-48cb-8206-2208b529a0a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E80279F138C1408105A0D667EBA138" ma:contentTypeVersion="18" ma:contentTypeDescription="Create a new document." ma:contentTypeScope="" ma:versionID="8bafe064714a78e1387ddf834744780c">
  <xsd:schema xmlns:xsd="http://www.w3.org/2001/XMLSchema" xmlns:xs="http://www.w3.org/2001/XMLSchema" xmlns:p="http://schemas.microsoft.com/office/2006/metadata/properties" xmlns:ns3="51d2a70d-bd5f-48cb-8206-2208b529a0a2" xmlns:ns4="c76221ee-3e64-409b-81fe-452b20dbc0f4" targetNamespace="http://schemas.microsoft.com/office/2006/metadata/properties" ma:root="true" ma:fieldsID="fd52eea9ae62ca9d44ef94e84e704190" ns3:_="" ns4:_="">
    <xsd:import namespace="51d2a70d-bd5f-48cb-8206-2208b529a0a2"/>
    <xsd:import namespace="c76221ee-3e64-409b-81fe-452b20dbc0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2a70d-bd5f-48cb-8206-2208b529a0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221ee-3e64-409b-81fe-452b20dbc0f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0D6E35-F6B3-4DE5-953C-C4A26F3F540E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c76221ee-3e64-409b-81fe-452b20dbc0f4"/>
    <ds:schemaRef ds:uri="http://schemas.microsoft.com/office/2006/documentManagement/types"/>
    <ds:schemaRef ds:uri="http://purl.org/dc/terms/"/>
    <ds:schemaRef ds:uri="51d2a70d-bd5f-48cb-8206-2208b529a0a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7D9485B-0C98-4551-8B52-C9177AD0BC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0E9C0D-8CE1-45F8-AB1F-74C3DB53B7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2a70d-bd5f-48cb-8206-2208b529a0a2"/>
    <ds:schemaRef ds:uri="c76221ee-3e64-409b-81fe-452b20dbc0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403</TotalTime>
  <Words>1083</Words>
  <Application>Microsoft Office PowerPoint</Application>
  <PresentationFormat>Widescreen</PresentationFormat>
  <Paragraphs>99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Gill Sans MT</vt:lpstr>
      <vt:lpstr>Segoe UI</vt:lpstr>
      <vt:lpstr>Parcel</vt:lpstr>
      <vt:lpstr>Welcome to our Parent Forum </vt:lpstr>
      <vt:lpstr>PowerPoint Presentation</vt:lpstr>
      <vt:lpstr>PowerPoint Presentation</vt:lpstr>
      <vt:lpstr>PowerPoint Presentation</vt:lpstr>
      <vt:lpstr>PowerPoint Presentation</vt:lpstr>
      <vt:lpstr>St Joseph’s Pupil Premium Strategy </vt:lpstr>
      <vt:lpstr>PowerPoint Presentation</vt:lpstr>
      <vt:lpstr>PowerPoint Presentation</vt:lpstr>
      <vt:lpstr>PowerPoint Presentation</vt:lpstr>
      <vt:lpstr>The Writing Framework </vt:lpstr>
      <vt:lpstr>PowerPoint Presentation</vt:lpstr>
      <vt:lpstr>1. Start with the Basics In Reception, handwriting and spelling should be taught so these skills become automatic. This frees up children’s thinking for creative writing later on. </vt:lpstr>
      <vt:lpstr>2. Build Strong Sentences All writing is made up of sentences. Children should learn how to construct clear, meaningful sentences before moving on to longer pieces. </vt:lpstr>
      <vt:lpstr>3. Talk Before Writing Speaking and listening are just as important as writing. Children should plan and practise ideas aloud before putting them on paper. </vt:lpstr>
      <vt:lpstr>4. Quality Over Quantity Long pieces of writing should not be expected too soon. First, children need to master the foundations—handwriting, spelling, and sentence building. </vt:lpstr>
      <vt:lpstr>5. Reception is Key The Reception year lays the groundwork for writing success throughout primary school.  </vt:lpstr>
      <vt:lpstr>6. Extra Support When Needed If a child needs more help, this should be identified early and extra time and practice provided to help them make good progress. </vt:lpstr>
      <vt:lpstr>7. Step-by-Step Progress Writing takes time to learn. The essentials should be taught first, and more complex skills introduced gradually. </vt:lpstr>
      <vt:lpstr>8. Focus on Learning, Not Just Tests Too much test practice can limit creativity. The focus should be on developing confidence and skill in writing.  </vt:lpstr>
      <vt:lpstr>9. A Positive Writing Culture Writing should be valued across the school, teachers well-trained, and the curriculum carefully planned.  </vt:lpstr>
      <vt:lpstr>Other topics that you would like to discuss? </vt:lpstr>
    </vt:vector>
  </TitlesOfParts>
  <Company>Edit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our first  Parent Forum</dc:title>
  <dc:creator>Clare Howells</dc:creator>
  <cp:lastModifiedBy>School Admin</cp:lastModifiedBy>
  <cp:revision>31</cp:revision>
  <dcterms:created xsi:type="dcterms:W3CDTF">2025-04-07T19:09:37Z</dcterms:created>
  <dcterms:modified xsi:type="dcterms:W3CDTF">2026-03-05T08:40:23Z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0x01010098E80279F138C1408105A0D667EBA138</vt:lpwstr>
  </property>
</Properties>
</file>