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E2EF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>
        <p:scale>
          <a:sx n="125" d="100"/>
          <a:sy n="125" d="100"/>
        </p:scale>
        <p:origin x="9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450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22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616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4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36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22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6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1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22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5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97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26207-2CB7-44EB-A3A1-56F36A64D086}" type="datetimeFigureOut">
              <a:rPr lang="en-GB" smtClean="0"/>
              <a:t>02/04/2026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61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441862"/>
              </p:ext>
            </p:extLst>
          </p:nvPr>
        </p:nvGraphicFramePr>
        <p:xfrm>
          <a:off x="3230708" y="509296"/>
          <a:ext cx="3203430" cy="5925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633">
                  <a:extLst>
                    <a:ext uri="{9D8B030D-6E8A-4147-A177-3AD203B41FA5}">
                      <a16:colId xmlns:a16="http://schemas.microsoft.com/office/drawing/2014/main" val="2008846659"/>
                    </a:ext>
                  </a:extLst>
                </a:gridCol>
                <a:gridCol w="2579797">
                  <a:extLst>
                    <a:ext uri="{9D8B030D-6E8A-4147-A177-3AD203B41FA5}">
                      <a16:colId xmlns:a16="http://schemas.microsoft.com/office/drawing/2014/main" val="3401038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Vocabulary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4618657"/>
                  </a:ext>
                </a:extLst>
              </a:tr>
              <a:tr h="493773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 large continent made up of many countries. 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975731"/>
                  </a:ext>
                </a:extLst>
              </a:tr>
              <a:tr h="450189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 country in Africa known for its beautiful landscapes and famous waterfalls.</a:t>
                      </a:r>
                      <a:endParaRPr lang="en-GB" sz="11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776686"/>
                  </a:ext>
                </a:extLst>
              </a:tr>
              <a:tr h="494146">
                <a:tc gridSpan="2">
                  <a:txBody>
                    <a:bodyPr/>
                    <a:lstStyle/>
                    <a:p>
                      <a:pPr algn="r"/>
                      <a:r>
                        <a:rPr lang="en-US" sz="1000" dirty="0"/>
                        <a:t>One of Africa’s longest rivers.</a:t>
                      </a:r>
                    </a:p>
                    <a:p>
                      <a:pPr algn="r"/>
                      <a:r>
                        <a:rPr lang="en-US" sz="1000" dirty="0"/>
                        <a:t>It flows through </a:t>
                      </a:r>
                      <a:r>
                        <a:rPr lang="en-US" sz="1000" dirty="0" err="1"/>
                        <a:t>Zambla</a:t>
                      </a:r>
                      <a:r>
                        <a:rPr lang="en-US" sz="1000" dirty="0"/>
                        <a:t>.</a:t>
                      </a:r>
                      <a:endParaRPr lang="en-GB" sz="10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6500509"/>
                  </a:ext>
                </a:extLst>
              </a:tr>
              <a:tr h="572654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The capital city of Zambia. It is a busy place where many people live, work, and go to school.</a:t>
                      </a:r>
                      <a:endParaRPr lang="en-GB" sz="11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505926"/>
                  </a:ext>
                </a:extLst>
              </a:tr>
              <a:tr h="585245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 crop is a plant that farmers grow for food, like maize, rice, or vegetables.</a:t>
                      </a:r>
                      <a:endParaRPr lang="en-GB" sz="11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494728"/>
                  </a:ext>
                </a:extLst>
              </a:tr>
              <a:tr h="498748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 place where people grow crops or keep animals such as cows, goats, or chickens.</a:t>
                      </a:r>
                      <a:endParaRPr lang="en-GB" sz="1100" baseline="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808646"/>
                  </a:ext>
                </a:extLst>
              </a:tr>
              <a:tr h="585245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Animals that live in the wild, such as elephants, lions, zebras, and giraffes.</a:t>
                      </a:r>
                      <a:endParaRPr lang="en-GB" sz="11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5475"/>
                  </a:ext>
                </a:extLst>
              </a:tr>
              <a:tr h="561109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 flood happens when too much rain causes rivers or lakes to overflow, covering the land with water.</a:t>
                      </a:r>
                      <a:endParaRPr lang="en-GB" sz="11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338979"/>
                  </a:ext>
                </a:extLst>
              </a:tr>
              <a:tr h="616412">
                <a:tc gridSpan="2">
                  <a:txBody>
                    <a:bodyPr/>
                    <a:lstStyle/>
                    <a:p>
                      <a:pPr marL="0" marR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          A market is where people buy and sell fruit, vegetables, clothes, and crafts.</a:t>
                      </a:r>
                      <a:endParaRPr lang="en-GB" sz="11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0211300"/>
                  </a:ext>
                </a:extLst>
              </a:tr>
              <a:tr h="477173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 waterfall is where water flows over the edge of a high </a:t>
                      </a:r>
                      <a:r>
                        <a:rPr lang="en-US" sz="1100" dirty="0" err="1"/>
                        <a:t>place.Victoria</a:t>
                      </a:r>
                      <a:r>
                        <a:rPr lang="en-US" sz="1100" dirty="0"/>
                        <a:t> Falls in Zambia is one of the biggest and most famous waterfalls in the world.</a:t>
                      </a:r>
                      <a:endParaRPr lang="en-GB" sz="1100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7751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570631"/>
              </p:ext>
            </p:extLst>
          </p:nvPr>
        </p:nvGraphicFramePr>
        <p:xfrm>
          <a:off x="274860" y="2562302"/>
          <a:ext cx="2846821" cy="2917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6821">
                  <a:extLst>
                    <a:ext uri="{9D8B030D-6E8A-4147-A177-3AD203B41FA5}">
                      <a16:colId xmlns:a16="http://schemas.microsoft.com/office/drawing/2014/main" val="2400046727"/>
                    </a:ext>
                  </a:extLst>
                </a:gridCol>
              </a:tblGrid>
              <a:tr h="264679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Sticky Knowledge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438054"/>
                  </a:ext>
                </a:extLst>
              </a:tr>
              <a:tr h="39400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GB" sz="1100" dirty="0">
                          <a:effectLst/>
                          <a:latin typeface="Twinkl Cursive Looped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Zambia is a country in southern Africa.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848586"/>
                  </a:ext>
                </a:extLst>
              </a:tr>
              <a:tr h="39400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GB" sz="1100" dirty="0">
                          <a:effectLst/>
                          <a:latin typeface="Twinkl Cursive Looped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Zambia has a tropical climate, so it’s warm for most of the year. There is a dry season and a wet season.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912339"/>
                  </a:ext>
                </a:extLst>
              </a:tr>
              <a:tr h="42510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GB" sz="1100" dirty="0">
                          <a:effectLst/>
                          <a:latin typeface="Twinkl Cursive Looped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There are many national parks in Zambia where the government protects the land and its special wildlife.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6774497"/>
                  </a:ext>
                </a:extLst>
              </a:tr>
              <a:tr h="54722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GB" sz="1100" dirty="0" err="1">
                          <a:effectLst/>
                          <a:latin typeface="Twinkl Cursive Looped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Mugurameno</a:t>
                      </a:r>
                      <a:r>
                        <a:rPr lang="en-GB" sz="1100" dirty="0">
                          <a:effectLst/>
                          <a:latin typeface="Twinkl Cursive Looped" panose="0200000000000000000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is a village in rural Zambia.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745600"/>
                  </a:ext>
                </a:extLst>
              </a:tr>
              <a:tr h="577484">
                <a:tc>
                  <a:txBody>
                    <a:bodyPr/>
                    <a:lstStyle/>
                    <a:p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Nympsfield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set in the south Cotswolds in the county of Gloucestershire.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447081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467671"/>
              </p:ext>
            </p:extLst>
          </p:nvPr>
        </p:nvGraphicFramePr>
        <p:xfrm>
          <a:off x="274860" y="110602"/>
          <a:ext cx="6162966" cy="353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322">
                  <a:extLst>
                    <a:ext uri="{9D8B030D-6E8A-4147-A177-3AD203B41FA5}">
                      <a16:colId xmlns:a16="http://schemas.microsoft.com/office/drawing/2014/main" val="654221421"/>
                    </a:ext>
                  </a:extLst>
                </a:gridCol>
                <a:gridCol w="2054322">
                  <a:extLst>
                    <a:ext uri="{9D8B030D-6E8A-4147-A177-3AD203B41FA5}">
                      <a16:colId xmlns:a16="http://schemas.microsoft.com/office/drawing/2014/main" val="910912263"/>
                    </a:ext>
                  </a:extLst>
                </a:gridCol>
                <a:gridCol w="2054322">
                  <a:extLst>
                    <a:ext uri="{9D8B030D-6E8A-4147-A177-3AD203B41FA5}">
                      <a16:colId xmlns:a16="http://schemas.microsoft.com/office/drawing/2014/main" val="3472063760"/>
                    </a:ext>
                  </a:extLst>
                </a:gridCol>
              </a:tblGrid>
              <a:tr h="35312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Topic:</a:t>
                      </a:r>
                      <a:r>
                        <a:rPr lang="en-GB" sz="1000" b="1" baseline="0" dirty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 </a:t>
                      </a:r>
                      <a:r>
                        <a:rPr lang="en-GB" sz="1000" b="1" baseline="0" dirty="0" err="1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Nympsfield</a:t>
                      </a:r>
                      <a:r>
                        <a:rPr lang="en-GB" sz="1000" b="1" baseline="0" dirty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 vs Zambia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Year Two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589105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118061"/>
              </p:ext>
            </p:extLst>
          </p:nvPr>
        </p:nvGraphicFramePr>
        <p:xfrm>
          <a:off x="300147" y="6054284"/>
          <a:ext cx="2821534" cy="230010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81348">
                  <a:extLst>
                    <a:ext uri="{9D8B030D-6E8A-4147-A177-3AD203B41FA5}">
                      <a16:colId xmlns:a16="http://schemas.microsoft.com/office/drawing/2014/main" val="4151837041"/>
                    </a:ext>
                  </a:extLst>
                </a:gridCol>
                <a:gridCol w="2140186">
                  <a:extLst>
                    <a:ext uri="{9D8B030D-6E8A-4147-A177-3AD203B41FA5}">
                      <a16:colId xmlns:a16="http://schemas.microsoft.com/office/drawing/2014/main" val="2004055473"/>
                    </a:ext>
                  </a:extLst>
                </a:gridCol>
              </a:tblGrid>
              <a:tr h="267906">
                <a:tc gridSpan="2">
                  <a:txBody>
                    <a:bodyPr/>
                    <a:lstStyle/>
                    <a:p>
                      <a:pPr marR="1264920" algn="ctr">
                        <a:lnSpc>
                          <a:spcPts val="1120"/>
                        </a:lnSpc>
                        <a:spcAft>
                          <a:spcPts val="0"/>
                        </a:spcAft>
                      </a:pPr>
                      <a:r>
                        <a:rPr lang="en-US" sz="1000" b="1" spc="-1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</a:t>
                      </a:r>
                    </a:p>
                    <a:p>
                      <a:pPr marR="1264920" algn="ctr">
                        <a:lnSpc>
                          <a:spcPts val="1120"/>
                        </a:lnSpc>
                        <a:spcAft>
                          <a:spcPts val="0"/>
                        </a:spcAft>
                      </a:pPr>
                      <a:r>
                        <a:rPr lang="en-US" sz="1000" b="1" spc="-1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Skills I will use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172613"/>
                  </a:ext>
                </a:extLst>
              </a:tr>
              <a:tr h="647421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Observing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observe similarities and differences between Zambia and </a:t>
                      </a:r>
                      <a:r>
                        <a:rPr lang="en-GB" sz="1100" b="0" u="none" dirty="0" err="1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Nympsfield</a:t>
                      </a:r>
                      <a:r>
                        <a:rPr lang="en-GB" sz="1100" b="0" u="none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GB" sz="11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046837"/>
                  </a:ext>
                </a:extLst>
              </a:tr>
              <a:tr h="593377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b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Map reading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use a map to understand where Africa is in the world.</a:t>
                      </a:r>
                      <a:endParaRPr lang="en-GB" sz="11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843109"/>
                  </a:ext>
                </a:extLst>
              </a:tr>
              <a:tr h="718666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Classifying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correctly identify physical and human features of Zambia. 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91427"/>
                  </a:ext>
                </a:extLst>
              </a:tr>
            </a:tbl>
          </a:graphicData>
        </a:graphic>
      </p:graphicFrame>
      <p:pic>
        <p:nvPicPr>
          <p:cNvPr id="24" name="Picture 23" descr="C:\Users\JKnight\AppData\Local\Microsoft\Windows\INetCache\Content.MSO\6A8F30BB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2423" y="110602"/>
            <a:ext cx="1137056" cy="345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55B1338F-E07E-5496-61CA-3B0EF083EA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51" y="6393876"/>
            <a:ext cx="585870" cy="442975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B06C282F-D8B3-013F-603B-4B42A4F2F8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151" y="7688707"/>
            <a:ext cx="587525" cy="442975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B74ADF9-271F-4195-9243-64B00A21FE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270" y="7052159"/>
            <a:ext cx="585870" cy="469527"/>
          </a:xfrm>
          <a:prstGeom prst="rect">
            <a:avLst/>
          </a:prstGeom>
        </p:spPr>
      </p:pic>
      <p:pic>
        <p:nvPicPr>
          <p:cNvPr id="1026" name="Picture 2" descr="World Map with Country Names 20833849 Vector Art at Vecteezy">
            <a:extLst>
              <a:ext uri="{FF2B5EF4-FFF2-40B4-BE49-F238E27FC236}">
                <a16:creationId xmlns:a16="http://schemas.microsoft.com/office/drawing/2014/main" id="{CF3DC2AC-4133-3156-AF0B-FBD95AF4C8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531332"/>
            <a:ext cx="2874264" cy="183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6D8393B-B985-7507-A5E6-A73723D199E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59" b="13794"/>
          <a:stretch/>
        </p:blipFill>
        <p:spPr bwMode="auto">
          <a:xfrm>
            <a:off x="281776" y="568484"/>
            <a:ext cx="1440630" cy="85552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496C593-CD04-C8DB-A23C-41DBC3491C98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50"/>
          <a:stretch/>
        </p:blipFill>
        <p:spPr bwMode="auto">
          <a:xfrm>
            <a:off x="274860" y="1528769"/>
            <a:ext cx="1434534" cy="8002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Picture 3" descr="Nympsfield, Gloucestershire - See Around Britain">
            <a:extLst>
              <a:ext uri="{FF2B5EF4-FFF2-40B4-BE49-F238E27FC236}">
                <a16:creationId xmlns:a16="http://schemas.microsoft.com/office/drawing/2014/main" id="{B91FF983-0208-720B-C861-E593C300882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044" y="809059"/>
            <a:ext cx="1244285" cy="1205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CC972D0-F567-7F76-4C1C-E54DF56FEE8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22815" y="761675"/>
            <a:ext cx="346379" cy="45120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E2AADD2-925D-BD85-0488-A852CBE2BF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35561" y="1272935"/>
            <a:ext cx="383271" cy="41851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0D698CC-9531-F4B9-FFAC-CF4F8FA56A1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88148" y="1750594"/>
            <a:ext cx="762091" cy="42018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AA62260-D016-CDC5-EDAD-F583CA64FA0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261252" y="2229919"/>
            <a:ext cx="536926" cy="50244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1D88BB6-034E-526A-5A46-075747ED0E1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322815" y="2821268"/>
            <a:ext cx="412838" cy="49948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36C802B-4E51-9BEB-B78B-0424F57631A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354600" y="3366322"/>
            <a:ext cx="381053" cy="49060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486F163-81ED-4E1B-85D3-B06DB39B8C6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309905" y="3895827"/>
            <a:ext cx="434778" cy="52072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F3452C5-B55A-C614-530C-3E8DB11D2E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340557" y="4464073"/>
            <a:ext cx="361568" cy="518771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A1BF936-D1FE-07CC-1B8D-3684FE73BA57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309905" y="5065520"/>
            <a:ext cx="483431" cy="57443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9DD5FC61-1F82-590F-B9FA-E14EE3D11000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261252" y="5662735"/>
            <a:ext cx="536927" cy="542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118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309</Words>
  <Application>Microsoft Office PowerPoint</Application>
  <PresentationFormat>A4 Paper (210x297 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Symbol</vt:lpstr>
      <vt:lpstr>Twinkl Cursive Looped</vt:lpstr>
      <vt:lpstr>Office Theme</vt:lpstr>
      <vt:lpstr>PowerPoint Presentation</vt:lpstr>
    </vt:vector>
  </TitlesOfParts>
  <Company>Edit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Drury</dc:creator>
  <cp:lastModifiedBy>Rebecca White</cp:lastModifiedBy>
  <cp:revision>36</cp:revision>
  <dcterms:created xsi:type="dcterms:W3CDTF">2025-05-20T07:48:39Z</dcterms:created>
  <dcterms:modified xsi:type="dcterms:W3CDTF">2026-04-02T10:50:51Z</dcterms:modified>
</cp:coreProperties>
</file>