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58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0C7C-06FE-4591-8B61-5FB6B9948927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FC48-FA49-42CF-AFC9-D0198AE6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1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0C7C-06FE-4591-8B61-5FB6B9948927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FC48-FA49-42CF-AFC9-D0198AE6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560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0C7C-06FE-4591-8B61-5FB6B9948927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FC48-FA49-42CF-AFC9-D0198AE6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68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0C7C-06FE-4591-8B61-5FB6B9948927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FC48-FA49-42CF-AFC9-D0198AE6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06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0C7C-06FE-4591-8B61-5FB6B9948927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FC48-FA49-42CF-AFC9-D0198AE6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450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0C7C-06FE-4591-8B61-5FB6B9948927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FC48-FA49-42CF-AFC9-D0198AE6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79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0C7C-06FE-4591-8B61-5FB6B9948927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FC48-FA49-42CF-AFC9-D0198AE6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4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0C7C-06FE-4591-8B61-5FB6B9948927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FC48-FA49-42CF-AFC9-D0198AE6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5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0C7C-06FE-4591-8B61-5FB6B9948927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FC48-FA49-42CF-AFC9-D0198AE6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11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0C7C-06FE-4591-8B61-5FB6B9948927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FC48-FA49-42CF-AFC9-D0198AE6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86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F0C7C-06FE-4591-8B61-5FB6B9948927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AFC48-FA49-42CF-AFC9-D0198AE6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727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F0C7C-06FE-4591-8B61-5FB6B9948927}" type="datetimeFigureOut">
              <a:rPr lang="en-GB" smtClean="0"/>
              <a:t>17/06/2025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AFC48-FA49-42CF-AFC9-D0198AE6E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12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15562"/>
            <a:ext cx="9144000" cy="2387600"/>
          </a:xfrm>
        </p:spPr>
        <p:txBody>
          <a:bodyPr>
            <a:normAutofit/>
          </a:bodyPr>
          <a:lstStyle/>
          <a:p>
            <a:r>
              <a:rPr lang="en-GB" sz="8000" b="1" u="sng" dirty="0" smtClean="0"/>
              <a:t>Reading at St Joseph’s </a:t>
            </a:r>
            <a:endParaRPr lang="en-GB" sz="80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3088"/>
            <a:ext cx="9144000" cy="1655762"/>
          </a:xfrm>
        </p:spPr>
        <p:txBody>
          <a:bodyPr>
            <a:noAutofit/>
          </a:bodyPr>
          <a:lstStyle/>
          <a:p>
            <a:r>
              <a:rPr lang="en-GB" sz="5400" b="1" dirty="0">
                <a:solidFill>
                  <a:schemeClr val="accent5"/>
                </a:solidFill>
              </a:rPr>
              <a:t>Reading Gives You Wings...</a:t>
            </a:r>
            <a:endParaRPr lang="en-GB" sz="5400" dirty="0" smtClean="0">
              <a:solidFill>
                <a:schemeClr val="accent5"/>
              </a:solidFill>
            </a:endParaRPr>
          </a:p>
          <a:p>
            <a:r>
              <a:rPr lang="en-GB" sz="5400" dirty="0" smtClean="0"/>
              <a:t>June 2025</a:t>
            </a:r>
            <a:endParaRPr lang="en-GB" sz="5400" dirty="0"/>
          </a:p>
        </p:txBody>
      </p:sp>
      <p:pic>
        <p:nvPicPr>
          <p:cNvPr id="4" name="Picture 2" descr="SHIELD COPY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674" y="-247682"/>
            <a:ext cx="3282537" cy="332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6" name="Picture 1" descr="C:\Users\LGARDINER\AppData\Local\Packages\Microsoft.Windows.Photos_8wekyb3d8bbwe\TempState\ShareServiceTempFolder\LWCET pi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477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82" y="161131"/>
            <a:ext cx="2359343" cy="250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25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9392"/>
            <a:ext cx="9867900" cy="1325563"/>
          </a:xfrm>
        </p:spPr>
        <p:txBody>
          <a:bodyPr>
            <a:normAutofit fontScale="90000"/>
          </a:bodyPr>
          <a:lstStyle/>
          <a:p>
            <a:r>
              <a:rPr lang="en-GB" b="1" u="sng" dirty="0" smtClean="0"/>
              <a:t>What does Reading look like at St Joseph's Catholic Primary School?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49" y="1409700"/>
            <a:ext cx="11877675" cy="5314950"/>
          </a:xfrm>
        </p:spPr>
        <p:txBody>
          <a:bodyPr>
            <a:normAutofit/>
          </a:bodyPr>
          <a:lstStyle/>
          <a:p>
            <a:r>
              <a:rPr lang="en-GB" sz="4000" b="1" u="sng" dirty="0" smtClean="0">
                <a:solidFill>
                  <a:schemeClr val="accent5"/>
                </a:solidFill>
              </a:rPr>
              <a:t>Reading gives you wings …</a:t>
            </a:r>
          </a:p>
          <a:p>
            <a:r>
              <a:rPr lang="en-GB" sz="4000" dirty="0" smtClean="0"/>
              <a:t>Children </a:t>
            </a:r>
            <a:r>
              <a:rPr lang="en-GB" sz="4000" dirty="0"/>
              <a:t>have daily reading sessions in </a:t>
            </a:r>
            <a:r>
              <a:rPr lang="en-GB" sz="4000" dirty="0" smtClean="0"/>
              <a:t>class.</a:t>
            </a:r>
          </a:p>
          <a:p>
            <a:r>
              <a:rPr lang="en-GB" sz="4000" dirty="0" smtClean="0"/>
              <a:t>Many </a:t>
            </a:r>
            <a:r>
              <a:rPr lang="en-GB" sz="4000" dirty="0"/>
              <a:t>children read one-to-one with adults and we are very lucky to have a team of volunteers </a:t>
            </a:r>
            <a:r>
              <a:rPr lang="en-GB" sz="4000" dirty="0" smtClean="0"/>
              <a:t>(parents and governors) and </a:t>
            </a:r>
            <a:r>
              <a:rPr lang="en-GB" sz="4000" dirty="0"/>
              <a:t>support from local charities such as </a:t>
            </a:r>
            <a:r>
              <a:rPr lang="en-GB" sz="4000" b="1" dirty="0">
                <a:solidFill>
                  <a:srgbClr val="FFC000"/>
                </a:solidFill>
              </a:rPr>
              <a:t>Read With Me</a:t>
            </a:r>
            <a:r>
              <a:rPr lang="en-GB" sz="4000" dirty="0"/>
              <a:t> and </a:t>
            </a:r>
            <a:r>
              <a:rPr lang="en-GB" sz="4000" b="1" dirty="0">
                <a:solidFill>
                  <a:srgbClr val="FFC000"/>
                </a:solidFill>
              </a:rPr>
              <a:t>Pets as </a:t>
            </a:r>
            <a:r>
              <a:rPr lang="en-GB" sz="4000" b="1" dirty="0" smtClean="0">
                <a:solidFill>
                  <a:srgbClr val="FFC000"/>
                </a:solidFill>
              </a:rPr>
              <a:t>Therapy</a:t>
            </a:r>
            <a:endParaRPr lang="en-GB" sz="4000" dirty="0"/>
          </a:p>
        </p:txBody>
      </p:sp>
      <p:pic>
        <p:nvPicPr>
          <p:cNvPr id="4" name="Picture 2" descr="SHIELD COPY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002" y="0"/>
            <a:ext cx="1143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017" y="278130"/>
            <a:ext cx="1022985" cy="10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74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" y="365125"/>
            <a:ext cx="11988800" cy="1325563"/>
          </a:xfrm>
        </p:spPr>
        <p:txBody>
          <a:bodyPr/>
          <a:lstStyle/>
          <a:p>
            <a:r>
              <a:rPr lang="en-GB" b="1" u="sng" dirty="0" smtClean="0"/>
              <a:t>From the start…</a:t>
            </a:r>
            <a:br>
              <a:rPr lang="en-GB" b="1" u="sng" dirty="0" smtClean="0"/>
            </a:br>
            <a:r>
              <a:rPr lang="en-GB" b="1" u="sng" dirty="0" smtClean="0"/>
              <a:t>ULS (Unlocking Letters and Sounds)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1" y="1844674"/>
            <a:ext cx="11899214" cy="5413375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All schools had to choose an SSP (Systematic Synthetic Phonics). </a:t>
            </a:r>
          </a:p>
          <a:p>
            <a:r>
              <a:rPr lang="en-GB" sz="3600" dirty="0" smtClean="0"/>
              <a:t>ULS is a fully resourced and </a:t>
            </a:r>
            <a:r>
              <a:rPr lang="en-GB" sz="3600" dirty="0" err="1" smtClean="0"/>
              <a:t>DfE</a:t>
            </a:r>
            <a:r>
              <a:rPr lang="en-GB" sz="3600" dirty="0" smtClean="0"/>
              <a:t> validated and approved SSP</a:t>
            </a:r>
            <a:endParaRPr lang="en-GB" sz="3600" dirty="0"/>
          </a:p>
        </p:txBody>
      </p:sp>
      <p:pic>
        <p:nvPicPr>
          <p:cNvPr id="4" name="Picture 2" descr="SHIELD COPY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002" y="0"/>
            <a:ext cx="1143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0" name="Picture 1" descr="C:\Users\LGARDINER\AppData\Local\Packages\Microsoft.Windows.Photos_8wekyb3d8bbwe\TempState\ShareServiceTempFolder\LWCET pi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477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017" y="278130"/>
            <a:ext cx="1022985" cy="10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" y="365125"/>
            <a:ext cx="11988800" cy="1325563"/>
          </a:xfrm>
        </p:spPr>
        <p:txBody>
          <a:bodyPr/>
          <a:lstStyle/>
          <a:p>
            <a:r>
              <a:rPr lang="en-GB" b="1" u="sng" dirty="0" smtClean="0"/>
              <a:t>From the start…</a:t>
            </a:r>
            <a:br>
              <a:rPr lang="en-GB" b="1" u="sng" dirty="0" smtClean="0"/>
            </a:br>
            <a:r>
              <a:rPr lang="en-GB" b="1" u="sng" dirty="0" smtClean="0"/>
              <a:t>ULS (Unlocking Letters and Sounds)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7825"/>
            <a:ext cx="11899214" cy="5413375"/>
          </a:xfrm>
        </p:spPr>
        <p:txBody>
          <a:bodyPr>
            <a:noAutofit/>
          </a:bodyPr>
          <a:lstStyle/>
          <a:p>
            <a:r>
              <a:rPr lang="en-GB" sz="3200" dirty="0"/>
              <a:t>R</a:t>
            </a:r>
            <a:r>
              <a:rPr lang="en-GB" sz="3200" dirty="0" smtClean="0"/>
              <a:t>esources totally matched to the programme </a:t>
            </a:r>
          </a:p>
          <a:p>
            <a:r>
              <a:rPr lang="en-GB" sz="3200" dirty="0" smtClean="0"/>
              <a:t>Children take home 2 books – one matched to their phonological stage and one high quality text</a:t>
            </a:r>
          </a:p>
          <a:p>
            <a:r>
              <a:rPr lang="en-GB" sz="3200" dirty="0" smtClean="0"/>
              <a:t>Children are asked to read their phonologically matched book 3 times </a:t>
            </a:r>
          </a:p>
          <a:p>
            <a:r>
              <a:rPr lang="en-GB" sz="3200" dirty="0" smtClean="0"/>
              <a:t>Once children have completed the phonics program (usually by Easter in Year 1) they will move on to our levelled Big Cat books</a:t>
            </a:r>
          </a:p>
          <a:p>
            <a:r>
              <a:rPr lang="en-GB" sz="3200" smtClean="0"/>
              <a:t>1:1 interventions</a:t>
            </a:r>
            <a:endParaRPr lang="en-GB" sz="3200" dirty="0"/>
          </a:p>
        </p:txBody>
      </p:sp>
      <p:pic>
        <p:nvPicPr>
          <p:cNvPr id="4" name="Picture 2" descr="SHIELD COPY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002" y="0"/>
            <a:ext cx="1143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050" name="Picture 1" descr="C:\Users\LGARDINER\AppData\Local\Packages\Microsoft.Windows.Photos_8wekyb3d8bbwe\TempState\ShareServiceTempFolder\LWCET pic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477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017" y="278130"/>
            <a:ext cx="1022985" cy="10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5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75" y="163076"/>
            <a:ext cx="9696450" cy="1325563"/>
          </a:xfrm>
        </p:spPr>
        <p:txBody>
          <a:bodyPr/>
          <a:lstStyle/>
          <a:p>
            <a:r>
              <a:rPr lang="en-GB" b="1" u="sng" dirty="0" smtClean="0"/>
              <a:t>New high quality texts bought with Scholastic rewards in May 2025</a:t>
            </a:r>
            <a:endParaRPr lang="en-GB" b="1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1" r="3715" b="10804"/>
          <a:stretch/>
        </p:blipFill>
        <p:spPr>
          <a:xfrm>
            <a:off x="104775" y="1431828"/>
            <a:ext cx="3914775" cy="29210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"/>
          <a:stretch/>
        </p:blipFill>
        <p:spPr>
          <a:xfrm>
            <a:off x="4152900" y="2416292"/>
            <a:ext cx="3798075" cy="30438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"/>
          <a:stretch/>
        </p:blipFill>
        <p:spPr>
          <a:xfrm>
            <a:off x="8084325" y="3613500"/>
            <a:ext cx="3919785" cy="3006337"/>
          </a:xfrm>
          <a:prstGeom prst="rect">
            <a:avLst/>
          </a:prstGeom>
        </p:spPr>
      </p:pic>
      <p:pic>
        <p:nvPicPr>
          <p:cNvPr id="7" name="Picture 2" descr="SHIELD COPY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002" y="0"/>
            <a:ext cx="1143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8" name="Picture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017" y="278130"/>
            <a:ext cx="1022985" cy="10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18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Big Cat reading scheme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409066"/>
            <a:ext cx="11932552" cy="5334634"/>
          </a:xfrm>
        </p:spPr>
        <p:txBody>
          <a:bodyPr>
            <a:normAutofit/>
          </a:bodyPr>
          <a:lstStyle/>
          <a:p>
            <a:r>
              <a:rPr lang="en-GB" sz="3200" dirty="0" smtClean="0"/>
              <a:t>Introduced March 2022.</a:t>
            </a:r>
          </a:p>
          <a:p>
            <a:r>
              <a:rPr lang="en-GB" sz="3200" dirty="0" smtClean="0"/>
              <a:t>Pupil voice - conferenced the children to ask what they wanted.</a:t>
            </a:r>
          </a:p>
          <a:p>
            <a:r>
              <a:rPr lang="en-GB" sz="3200" dirty="0"/>
              <a:t>The Big Cat reading scheme uses the book band system of progression with even finer steps in KS2. </a:t>
            </a:r>
            <a:endParaRPr lang="en-GB" sz="32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3200" dirty="0"/>
              <a:t>S</a:t>
            </a:r>
            <a:r>
              <a:rPr lang="en-GB" sz="3200" dirty="0" smtClean="0"/>
              <a:t>tructured </a:t>
            </a:r>
            <a:r>
              <a:rPr lang="en-GB" sz="3200" dirty="0"/>
              <a:t>and engaging approach to reading </a:t>
            </a:r>
            <a:r>
              <a:rPr lang="en-GB" sz="3200" dirty="0" smtClean="0"/>
              <a:t>development.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3200" dirty="0"/>
              <a:t>U</a:t>
            </a:r>
            <a:r>
              <a:rPr lang="en-GB" sz="3200" dirty="0" smtClean="0"/>
              <a:t>tilizes </a:t>
            </a:r>
            <a:r>
              <a:rPr lang="en-GB" sz="3200" dirty="0"/>
              <a:t>a dual-banded system and carefully </a:t>
            </a:r>
            <a:r>
              <a:rPr lang="en-GB" sz="3200" dirty="0" smtClean="0"/>
              <a:t>levelled </a:t>
            </a:r>
            <a:r>
              <a:rPr lang="en-GB" sz="3200" dirty="0"/>
              <a:t>books to match both reading ability and age-appropriate </a:t>
            </a:r>
            <a:r>
              <a:rPr lang="en-GB" sz="3200" dirty="0" smtClean="0"/>
              <a:t>interests.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sz="3200" dirty="0"/>
              <a:t>H</a:t>
            </a:r>
            <a:r>
              <a:rPr lang="en-GB" sz="3200" dirty="0" smtClean="0"/>
              <a:t>elps </a:t>
            </a:r>
            <a:r>
              <a:rPr lang="en-GB" sz="3200" dirty="0"/>
              <a:t>build reading fluency, stamina, and confidence while introducing a variety of text types and </a:t>
            </a:r>
            <a:r>
              <a:rPr lang="en-GB" sz="3200" dirty="0" smtClean="0"/>
              <a:t>genres</a:t>
            </a:r>
            <a:r>
              <a:rPr lang="en-GB" sz="3200" dirty="0"/>
              <a:t>.</a:t>
            </a:r>
            <a:endParaRPr lang="en-GB" sz="3200" dirty="0" smtClean="0"/>
          </a:p>
          <a:p>
            <a:endParaRPr lang="en-GB" dirty="0"/>
          </a:p>
        </p:txBody>
      </p:sp>
      <p:pic>
        <p:nvPicPr>
          <p:cNvPr id="3074" name="Picture 1" descr="C:\Users\LGARDINER\AppData\Local\Packages\Microsoft.Windows.Photos_8wekyb3d8bbwe\TempState\ShareServiceTempFolder\LWCET pi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477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SHIELD COPY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002" y="0"/>
            <a:ext cx="1143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017" y="278130"/>
            <a:ext cx="1022985" cy="10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658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Key Stage 2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390650"/>
            <a:ext cx="11989702" cy="5467350"/>
          </a:xfrm>
        </p:spPr>
        <p:txBody>
          <a:bodyPr>
            <a:normAutofit/>
          </a:bodyPr>
          <a:lstStyle/>
          <a:p>
            <a:r>
              <a:rPr lang="en-GB" sz="3600" dirty="0" smtClean="0"/>
              <a:t>Children take home 2 books. One from our Big Cat reading scheme and a high quality other text…</a:t>
            </a:r>
          </a:p>
          <a:p>
            <a:endParaRPr lang="en-GB" sz="3600" dirty="0" smtClean="0"/>
          </a:p>
          <a:p>
            <a:pPr marL="0" indent="0">
              <a:buNone/>
            </a:pPr>
            <a:r>
              <a:rPr lang="en-GB" sz="3600" b="1" dirty="0" smtClean="0"/>
              <a:t>Book changing:</a:t>
            </a:r>
          </a:p>
          <a:p>
            <a:r>
              <a:rPr lang="en-GB" sz="3600" dirty="0" smtClean="0"/>
              <a:t>Big Cat book should be changed once a week/or when finished.</a:t>
            </a:r>
          </a:p>
          <a:p>
            <a:r>
              <a:rPr lang="en-GB" sz="3600" dirty="0" smtClean="0"/>
              <a:t>Novel/other text can be changed when the child has finished it.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098" name="Picture 1" descr="C:\Users\LGARDINER\AppData\Local\Packages\Microsoft.Windows.Photos_8wekyb3d8bbwe\TempState\ShareServiceTempFolder\LWCET pi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63"/>
            <a:ext cx="14779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SHIELD COPY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002" y="0"/>
            <a:ext cx="1143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017" y="278130"/>
            <a:ext cx="1022985" cy="10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99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Reading Rewards…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409064"/>
            <a:ext cx="11913502" cy="53346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Recently we clarified how the reading points work with parents and staff 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Points </a:t>
            </a:r>
            <a:r>
              <a:rPr lang="en-GB" dirty="0"/>
              <a:t>are awarded for as </a:t>
            </a:r>
            <a:r>
              <a:rPr lang="en-GB" dirty="0" smtClean="0"/>
              <a:t>follows:</a:t>
            </a:r>
            <a:endParaRPr lang="en-GB" dirty="0"/>
          </a:p>
          <a:p>
            <a:r>
              <a:rPr lang="en-GB" dirty="0" smtClean="0"/>
              <a:t>5 </a:t>
            </a:r>
            <a:r>
              <a:rPr lang="en-GB" dirty="0"/>
              <a:t>reads in 1 week</a:t>
            </a:r>
          </a:p>
          <a:p>
            <a:r>
              <a:rPr lang="en-GB" dirty="0" smtClean="0"/>
              <a:t>If </a:t>
            </a:r>
            <a:r>
              <a:rPr lang="en-GB" dirty="0"/>
              <a:t>a child reads daily (</a:t>
            </a:r>
            <a:r>
              <a:rPr lang="en-GB" dirty="0" err="1"/>
              <a:t>ie</a:t>
            </a:r>
            <a:r>
              <a:rPr lang="en-GB" dirty="0"/>
              <a:t> 7 times in a calendar week) - the points will continued to be counted and rolled on.</a:t>
            </a:r>
          </a:p>
          <a:p>
            <a:r>
              <a:rPr lang="en-GB" dirty="0" smtClean="0"/>
              <a:t>1 </a:t>
            </a:r>
            <a:r>
              <a:rPr lang="en-GB" dirty="0"/>
              <a:t>‘read’ will be awarded per day of reading (If a child reads 3 times in 1 day this counts as 1 read)</a:t>
            </a:r>
          </a:p>
          <a:p>
            <a:r>
              <a:rPr lang="en-GB" dirty="0" smtClean="0"/>
              <a:t>Reading </a:t>
            </a:r>
            <a:r>
              <a:rPr lang="en-GB" dirty="0"/>
              <a:t>points over school breaks will be counted – except for the summer holidays when the diaries are collected in</a:t>
            </a:r>
          </a:p>
          <a:p>
            <a:r>
              <a:rPr lang="en-GB" dirty="0" smtClean="0"/>
              <a:t>Children </a:t>
            </a:r>
            <a:r>
              <a:rPr lang="en-GB" dirty="0"/>
              <a:t>from R to Year 4 are expected to read school books</a:t>
            </a:r>
          </a:p>
          <a:p>
            <a:r>
              <a:rPr lang="en-GB" dirty="0" smtClean="0"/>
              <a:t>In </a:t>
            </a:r>
            <a:r>
              <a:rPr lang="en-GB" dirty="0"/>
              <a:t>Year 5/6, children’s teachers will discuss with them, when appropriate, whether they are able to read books from home instead of school books.</a:t>
            </a:r>
          </a:p>
          <a:p>
            <a:endParaRPr lang="en-GB" dirty="0"/>
          </a:p>
        </p:txBody>
      </p:sp>
      <p:pic>
        <p:nvPicPr>
          <p:cNvPr id="4" name="Picture 2" descr="SHIELD COPY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002" y="0"/>
            <a:ext cx="1143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017" y="278130"/>
            <a:ext cx="1022985" cy="10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21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Reading culture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322070"/>
            <a:ext cx="11989702" cy="5430422"/>
          </a:xfrm>
        </p:spPr>
        <p:txBody>
          <a:bodyPr>
            <a:normAutofit/>
          </a:bodyPr>
          <a:lstStyle/>
          <a:p>
            <a:r>
              <a:rPr lang="en-GB" dirty="0" smtClean="0"/>
              <a:t>At our school, reading is woven into the fabric of daily life</a:t>
            </a:r>
          </a:p>
          <a:p>
            <a:r>
              <a:rPr lang="en-GB" dirty="0" smtClean="0"/>
              <a:t>Book corners</a:t>
            </a:r>
          </a:p>
          <a:p>
            <a:r>
              <a:rPr lang="en-GB" dirty="0" smtClean="0"/>
              <a:t>Regular events</a:t>
            </a:r>
          </a:p>
          <a:p>
            <a:r>
              <a:rPr lang="en-GB" dirty="0" smtClean="0"/>
              <a:t>Reading club</a:t>
            </a:r>
          </a:p>
          <a:p>
            <a:r>
              <a:rPr lang="en-GB" dirty="0" smtClean="0"/>
              <a:t>Reading Ambassadors</a:t>
            </a:r>
          </a:p>
          <a:p>
            <a:r>
              <a:rPr lang="en-GB" dirty="0"/>
              <a:t>D</a:t>
            </a:r>
            <a:r>
              <a:rPr lang="en-GB" dirty="0" smtClean="0"/>
              <a:t>aily story time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Through faith, hope, and love, our commitment to reading is more than a program — it is a cornerstone of our school’s identity and a joy shared by our whole community.</a:t>
            </a:r>
          </a:p>
          <a:p>
            <a:endParaRPr lang="en-GB" dirty="0"/>
          </a:p>
        </p:txBody>
      </p:sp>
      <p:pic>
        <p:nvPicPr>
          <p:cNvPr id="4" name="Picture 2" descr="SHIELD COPY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002" y="0"/>
            <a:ext cx="1143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017" y="278130"/>
            <a:ext cx="1022985" cy="10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30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529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Reading at St Joseph’s </vt:lpstr>
      <vt:lpstr>What does Reading look like at St Joseph's Catholic Primary School? </vt:lpstr>
      <vt:lpstr>From the start… ULS (Unlocking Letters and Sounds)</vt:lpstr>
      <vt:lpstr>From the start… ULS (Unlocking Letters and Sounds)</vt:lpstr>
      <vt:lpstr>New high quality texts bought with Scholastic rewards in May 2025</vt:lpstr>
      <vt:lpstr>Big Cat reading scheme</vt:lpstr>
      <vt:lpstr>Key Stage 2</vt:lpstr>
      <vt:lpstr>Reading Rewards…</vt:lpstr>
      <vt:lpstr>Reading culture</vt:lpstr>
    </vt:vector>
  </TitlesOfParts>
  <Company>Edit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at St Joseph’s</dc:title>
  <dc:creator>Joni Knight</dc:creator>
  <cp:lastModifiedBy>Joni Knight</cp:lastModifiedBy>
  <cp:revision>11</cp:revision>
  <dcterms:created xsi:type="dcterms:W3CDTF">2025-06-16T11:11:10Z</dcterms:created>
  <dcterms:modified xsi:type="dcterms:W3CDTF">2025-06-17T20:06:45Z</dcterms:modified>
</cp:coreProperties>
</file>