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8" r:id="rId6"/>
    <p:sldId id="259" r:id="rId7"/>
    <p:sldId id="274" r:id="rId8"/>
  </p:sldIdLst>
  <p:sldSz cx="18288000" cy="10287000"/>
  <p:notesSz cx="6858000" cy="9144000"/>
  <p:embeddedFontLst>
    <p:embeddedFont>
      <p:font typeface="Canva Sans" panose="020B0604020202020204" charset="0"/>
      <p:regular r:id="rId9"/>
    </p:embeddedFont>
    <p:embeddedFont>
      <p:font typeface="Feeling Passionate" panose="020B0604020202020204" charset="0"/>
      <p:regular r:id="rId10"/>
    </p:embeddedFont>
    <p:embeddedFont>
      <p:font typeface="Barlow Condensed Bold" panose="020B0604020202020204" charset="0"/>
      <p:regular r:id="rId11"/>
      <p:bold r:id="rId12"/>
    </p:embeddedFont>
    <p:embeddedFont>
      <p:font typeface="Calibri" panose="020F0502020204030204" pitchFamily="34" charset="0"/>
      <p:regular r:id="rId13"/>
      <p:bold r:id="rId14"/>
      <p:italic r:id="rId15"/>
      <p:boldItalic r:id="rId16"/>
    </p:embeddedFont>
    <p:embeddedFont>
      <p:font typeface="Century Gothic" panose="020B0502020202020204" pitchFamily="34" charset="0"/>
      <p:regular r:id="rId17"/>
      <p:bold r:id="rId18"/>
      <p:italic r:id="rId19"/>
      <p:boldItalic r:id="rId20"/>
    </p:embeddedFont>
    <p:embeddedFont>
      <p:font typeface="League Spartan" panose="020B0604020202020204" charset="0"/>
      <p:regular r:id="rId21"/>
    </p:embeddedFont>
    <p:embeddedFont>
      <p:font typeface="Playfair Display Heavy" panose="020B0604020202020204"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B666"/>
    <a:srgbClr val="9366A7"/>
    <a:srgbClr val="AC7F26"/>
    <a:srgbClr val="CFBFDE"/>
    <a:srgbClr val="F1E0C2"/>
    <a:srgbClr val="BAE0F1"/>
    <a:srgbClr val="E9F1F9"/>
    <a:srgbClr val="F9E922"/>
    <a:srgbClr val="82BA47"/>
    <a:srgbClr val="BAE1F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45BA62-BFD0-4626-AB9E-D9EE81333BC0}" v="17" dt="2026-02-23T14:42:58.671"/>
    <p1510:client id="{B44836B4-4F69-91DF-E762-29D19629800C}" v="5" dt="2026-02-24T08:38:54.296"/>
    <p1510:client id="{D26728BA-BA81-45EC-10AC-510922C00DA7}" v="52" dt="2026-02-23T14:53:44.2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3" d="100"/>
          <a:sy n="73" d="100"/>
        </p:scale>
        <p:origin x="59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font" Target="fonts/font5.fntdata"/><Relationship Id="rId18" Type="http://schemas.openxmlformats.org/officeDocument/2006/relationships/font" Target="fonts/font10.fntdata"/><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13.fntdata"/><Relationship Id="rId7" Type="http://schemas.openxmlformats.org/officeDocument/2006/relationships/slide" Target="slides/slide3.xml"/><Relationship Id="rId12" Type="http://schemas.openxmlformats.org/officeDocument/2006/relationships/font" Target="fonts/font4.fntdata"/><Relationship Id="rId17" Type="http://schemas.openxmlformats.org/officeDocument/2006/relationships/font" Target="fonts/font9.fntdata"/><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font" Target="fonts/font8.fntdata"/><Relationship Id="rId20" Type="http://schemas.openxmlformats.org/officeDocument/2006/relationships/font" Target="fonts/font1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font" Target="fonts/font3.fntdata"/><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font" Target="fonts/font7.fntdata"/><Relationship Id="rId23" Type="http://schemas.openxmlformats.org/officeDocument/2006/relationships/presProps" Target="presProps.xml"/><Relationship Id="rId10" Type="http://schemas.openxmlformats.org/officeDocument/2006/relationships/font" Target="fonts/font2.fntdata"/><Relationship Id="rId19" Type="http://schemas.openxmlformats.org/officeDocument/2006/relationships/font" Target="fonts/font11.fntdata"/><Relationship Id="rId4" Type="http://schemas.openxmlformats.org/officeDocument/2006/relationships/slideMaster" Target="slideMasters/slideMaster1.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font" Target="fonts/font14.fntdata"/><Relationship Id="rId27"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2/25/2026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pic>
        <p:nvPicPr>
          <p:cNvPr id="8" name="Picture 7" descr="A cartoon landscape with trees and clouds">
            <a:extLst>
              <a:ext uri="{FF2B5EF4-FFF2-40B4-BE49-F238E27FC236}">
                <a16:creationId xmlns:a16="http://schemas.microsoft.com/office/drawing/2014/main" id="{8DCE4C1A-E19D-0E53-ED49-042E30891427}"/>
              </a:ext>
            </a:extLst>
          </p:cNvPr>
          <p:cNvPicPr>
            <a:picLocks noChangeAspect="1"/>
          </p:cNvPicPr>
          <p:nvPr userDrawn="1"/>
        </p:nvPicPr>
        <p:blipFill rotWithShape="1">
          <a:blip r:embed="rId13">
            <a:extLst>
              <a:ext uri="{28A0092B-C50C-407E-A947-70E740481C1C}">
                <a14:useLocalDpi xmlns:a14="http://schemas.microsoft.com/office/drawing/2010/main" val="0"/>
              </a:ext>
            </a:extLst>
          </a:blip>
          <a:srcRect t="35715" r="18333" b="1"/>
          <a:stretch/>
        </p:blipFill>
        <p:spPr>
          <a:xfrm>
            <a:off x="0" y="0"/>
            <a:ext cx="18288000" cy="1028700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3.svg"/><Relationship Id="rId18" Type="http://schemas.openxmlformats.org/officeDocument/2006/relationships/image" Target="../media/image10.png"/><Relationship Id="rId3" Type="http://schemas.openxmlformats.org/officeDocument/2006/relationships/image" Target="../media/image3.svg"/><Relationship Id="rId7" Type="http://schemas.openxmlformats.org/officeDocument/2006/relationships/image" Target="../media/image7.svg"/><Relationship Id="rId12" Type="http://schemas.openxmlformats.org/officeDocument/2006/relationships/image" Target="../media/image7.png"/><Relationship Id="rId17" Type="http://schemas.openxmlformats.org/officeDocument/2006/relationships/image" Target="../media/image9.png"/><Relationship Id="rId2" Type="http://schemas.openxmlformats.org/officeDocument/2006/relationships/image" Target="../media/image2.png"/><Relationship Id="rId16" Type="http://schemas.openxmlformats.org/officeDocument/2006/relationships/image" Target="../media/image8.png"/><Relationship Id="rId20"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11.svg"/><Relationship Id="rId5" Type="http://schemas.openxmlformats.org/officeDocument/2006/relationships/image" Target="../media/image5.svg"/><Relationship Id="rId15" Type="http://schemas.openxmlformats.org/officeDocument/2006/relationships/hyperlink" Target="https://www.schoolfoodplan.com/" TargetMode="External"/><Relationship Id="rId10" Type="http://schemas.openxmlformats.org/officeDocument/2006/relationships/image" Target="../media/image6.png"/><Relationship Id="rId19" Type="http://schemas.openxmlformats.org/officeDocument/2006/relationships/image" Target="../media/image11.jpeg"/><Relationship Id="rId4" Type="http://schemas.openxmlformats.org/officeDocument/2006/relationships/image" Target="../media/image3.png"/><Relationship Id="rId9" Type="http://schemas.openxmlformats.org/officeDocument/2006/relationships/image" Target="../media/image9.svg"/><Relationship Id="rId14" Type="http://schemas.openxmlformats.org/officeDocument/2006/relationships/hyperlink" Target="https://www.foodforlife.org.uk/catering/food-for-life-served-here"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5.png"/><Relationship Id="rId12" Type="http://schemas.openxmlformats.org/officeDocument/2006/relationships/image" Target="../media/image5.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8.png"/><Relationship Id="rId11" Type="http://schemas.openxmlformats.org/officeDocument/2006/relationships/image" Target="../media/image3.png"/><Relationship Id="rId5" Type="http://schemas.openxmlformats.org/officeDocument/2006/relationships/image" Target="../media/image14.png"/><Relationship Id="rId15" Type="http://schemas.openxmlformats.org/officeDocument/2006/relationships/image" Target="../media/image16.jpeg"/><Relationship Id="rId10" Type="http://schemas.openxmlformats.org/officeDocument/2006/relationships/image" Target="../media/image7.svg"/><Relationship Id="rId4" Type="http://schemas.openxmlformats.org/officeDocument/2006/relationships/image" Target="../media/image3.svg"/><Relationship Id="rId9" Type="http://schemas.openxmlformats.org/officeDocument/2006/relationships/image" Target="../media/image4.png"/><Relationship Id="rId14"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9.svg"/><Relationship Id="rId3" Type="http://schemas.openxmlformats.org/officeDocument/2006/relationships/image" Target="../media/image13.png"/><Relationship Id="rId7" Type="http://schemas.openxmlformats.org/officeDocument/2006/relationships/image" Target="../media/image3.svg"/><Relationship Id="rId12" Type="http://schemas.openxmlformats.org/officeDocument/2006/relationships/image" Target="../media/image5.png"/><Relationship Id="rId2" Type="http://schemas.openxmlformats.org/officeDocument/2006/relationships/image" Target="../media/image17.png"/><Relationship Id="rId16"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11.jpeg"/><Relationship Id="rId5" Type="http://schemas.openxmlformats.org/officeDocument/2006/relationships/image" Target="../media/image7.svg"/><Relationship Id="rId15" Type="http://schemas.openxmlformats.org/officeDocument/2006/relationships/image" Target="../media/image12.png"/><Relationship Id="rId10"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3.png"/><Relationship Id="rId14" Type="http://schemas.openxmlformats.org/officeDocument/2006/relationships/image" Target="../media/image18.png"/></Relationships>
</file>

<file path=ppt/slides/_rels/slide4.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5.svg"/><Relationship Id="rId3" Type="http://schemas.openxmlformats.org/officeDocument/2006/relationships/image" Target="../media/image13.png"/><Relationship Id="rId7" Type="http://schemas.openxmlformats.org/officeDocument/2006/relationships/image" Target="../media/image4.png"/><Relationship Id="rId12"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3.svg"/><Relationship Id="rId11" Type="http://schemas.openxmlformats.org/officeDocument/2006/relationships/image" Target="../media/image12.png"/><Relationship Id="rId5" Type="http://schemas.openxmlformats.org/officeDocument/2006/relationships/image" Target="../media/image2.png"/><Relationship Id="rId10" Type="http://schemas.openxmlformats.org/officeDocument/2006/relationships/image" Target="../media/image9.svg"/><Relationship Id="rId4" Type="http://schemas.openxmlformats.org/officeDocument/2006/relationships/image" Target="../media/image14.png"/><Relationship Id="rId9" Type="http://schemas.openxmlformats.org/officeDocument/2006/relationships/image" Target="../media/image5.png"/><Relationship Id="rId1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8" name="Table 57">
            <a:extLst>
              <a:ext uri="{FF2B5EF4-FFF2-40B4-BE49-F238E27FC236}">
                <a16:creationId xmlns:a16="http://schemas.microsoft.com/office/drawing/2014/main" id="{895B37CF-5EB6-9253-3BF1-6E028654AE92}"/>
              </a:ext>
            </a:extLst>
          </p:cNvPr>
          <p:cNvGraphicFramePr>
            <a:graphicFrameLocks noGrp="1"/>
          </p:cNvGraphicFramePr>
          <p:nvPr/>
        </p:nvGraphicFramePr>
        <p:xfrm>
          <a:off x="188798" y="1707763"/>
          <a:ext cx="7134987" cy="7523997"/>
        </p:xfrm>
        <a:graphic>
          <a:graphicData uri="http://schemas.openxmlformats.org/drawingml/2006/table">
            <a:tbl>
              <a:tblPr firstRow="1" bandRow="1">
                <a:tableStyleId>{5C22544A-7EE6-4342-B048-85BDC9FD1C3A}</a:tableStyleId>
              </a:tblPr>
              <a:tblGrid>
                <a:gridCol w="5763387">
                  <a:extLst>
                    <a:ext uri="{9D8B030D-6E8A-4147-A177-3AD203B41FA5}">
                      <a16:colId xmlns:a16="http://schemas.microsoft.com/office/drawing/2014/main" val="2767272427"/>
                    </a:ext>
                  </a:extLst>
                </a:gridCol>
                <a:gridCol w="1371600">
                  <a:extLst>
                    <a:ext uri="{9D8B030D-6E8A-4147-A177-3AD203B41FA5}">
                      <a16:colId xmlns:a16="http://schemas.microsoft.com/office/drawing/2014/main" val="3906064175"/>
                    </a:ext>
                  </a:extLst>
                </a:gridCol>
              </a:tblGrid>
              <a:tr h="488573">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dirty="0">
                          <a:solidFill>
                            <a:srgbClr val="000000"/>
                          </a:solidFill>
                          <a:latin typeface="Barlow Condensed Bold" panose="020B0604020202020204" charset="0"/>
                        </a:rPr>
                        <a:t>Menu Key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hMerge="1">
                  <a:txBody>
                    <a:bodyPr/>
                    <a:lstStyle/>
                    <a:p>
                      <a:endParaRPr lang="en-GB"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E9F1F9"/>
                    </a:solidFill>
                  </a:tcPr>
                </a:tc>
                <a:extLst>
                  <a:ext uri="{0D108BD9-81ED-4DB2-BD59-A6C34878D82A}">
                    <a16:rowId xmlns:a16="http://schemas.microsoft.com/office/drawing/2014/main" val="1162197202"/>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0000"/>
                          </a:solidFill>
                          <a:latin typeface="Canva Sans"/>
                        </a:rPr>
                        <a:t>Freshly Made on Site from Scratch by our brilliant Catering Teams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dirty="0">
                        <a:solidFill>
                          <a:srgbClr val="000000"/>
                        </a:solidFill>
                        <a:latin typeface="Canva San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4163530976"/>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0000"/>
                          </a:solidFill>
                          <a:latin typeface="Canva Sans"/>
                        </a:rPr>
                        <a:t>Added Plant Protein (50% of the Protein in the Dish comes from Plant Based Sources)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dirty="0">
                        <a:solidFill>
                          <a:srgbClr val="000000"/>
                        </a:solidFill>
                        <a:latin typeface="Canva San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2110381991"/>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rgbClr val="000000"/>
                          </a:solidFill>
                          <a:latin typeface="Canva Sans"/>
                        </a:rPr>
                        <a:t>Vegan Option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dirty="0">
                        <a:solidFill>
                          <a:srgbClr val="000000"/>
                        </a:solidFill>
                        <a:latin typeface="Canva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dirty="0">
                        <a:solidFill>
                          <a:srgbClr val="000000"/>
                        </a:solidFill>
                        <a:latin typeface="Canva San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1079872268"/>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Canva Sans"/>
                        </a:rPr>
                        <a:t>A Source of Wholemeal Carbohydrates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latin typeface="Canva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latin typeface="Canva San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4236239693"/>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Canva Sans"/>
                        </a:rPr>
                        <a:t>At Least 50% of the Dessert is Fruit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latin typeface="Canva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latin typeface="Canva San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328368536"/>
                  </a:ext>
                </a:extLst>
              </a:tr>
              <a:tr h="879428">
                <a:tc>
                  <a:txBody>
                    <a:bodyPr/>
                    <a:lstStyle/>
                    <a:p>
                      <a:r>
                        <a:rPr lang="en-US" sz="1600" dirty="0">
                          <a:solidFill>
                            <a:srgbClr val="000000"/>
                          </a:solidFill>
                          <a:latin typeface="Canva Sans"/>
                        </a:rPr>
                        <a:t>Red Tractor Assured British Meat</a:t>
                      </a:r>
                    </a:p>
                    <a:p>
                      <a:endParaRPr lang="en-US" sz="1600" dirty="0">
                        <a:solidFill>
                          <a:srgbClr val="000000"/>
                        </a:solidFill>
                        <a:latin typeface="Canva Sans"/>
                      </a:endParaRPr>
                    </a:p>
                    <a:p>
                      <a:endParaRPr lang="en-GB" sz="16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3188646365"/>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Canva Sans"/>
                        </a:rPr>
                        <a:t>MSC Certified Sustainable Seafood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latin typeface="Canva San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latin typeface="Canva San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1832480108"/>
                  </a:ext>
                </a:extLst>
              </a:tr>
              <a:tr h="8794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Canva Sans"/>
                        </a:rPr>
                        <a:t>Meets Government Free Sugar Recommendations for a School Lunch (6.5g free sugar or less)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solidFill>
                          <a:srgbClr val="000000"/>
                        </a:solidFill>
                        <a:latin typeface="Canva San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tc>
                  <a:txBody>
                    <a:bodyPr/>
                    <a:lstStyle/>
                    <a:p>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BAE0F1"/>
                    </a:solidFill>
                  </a:tcPr>
                </a:tc>
                <a:extLst>
                  <a:ext uri="{0D108BD9-81ED-4DB2-BD59-A6C34878D82A}">
                    <a16:rowId xmlns:a16="http://schemas.microsoft.com/office/drawing/2014/main" val="2024962538"/>
                  </a:ext>
                </a:extLst>
              </a:tr>
            </a:tbl>
          </a:graphicData>
        </a:graphic>
      </p:graphicFrame>
      <p:grpSp>
        <p:nvGrpSpPr>
          <p:cNvPr id="39" name="Group 24">
            <a:extLst>
              <a:ext uri="{FF2B5EF4-FFF2-40B4-BE49-F238E27FC236}">
                <a16:creationId xmlns:a16="http://schemas.microsoft.com/office/drawing/2014/main" id="{2802A1D0-65FB-524F-B712-CD1E346A7DFF}"/>
              </a:ext>
            </a:extLst>
          </p:cNvPr>
          <p:cNvGrpSpPr/>
          <p:nvPr/>
        </p:nvGrpSpPr>
        <p:grpSpPr>
          <a:xfrm>
            <a:off x="6393665" y="1972889"/>
            <a:ext cx="849460" cy="756542"/>
            <a:chOff x="0" y="43144"/>
            <a:chExt cx="1132614" cy="1008722"/>
          </a:xfrm>
        </p:grpSpPr>
        <p:grpSp>
          <p:nvGrpSpPr>
            <p:cNvPr id="40" name="Group 25">
              <a:extLst>
                <a:ext uri="{FF2B5EF4-FFF2-40B4-BE49-F238E27FC236}">
                  <a16:creationId xmlns:a16="http://schemas.microsoft.com/office/drawing/2014/main" id="{A7CADAA7-7376-F151-6400-F91644098AA7}"/>
                </a:ext>
              </a:extLst>
            </p:cNvPr>
            <p:cNvGrpSpPr/>
            <p:nvPr/>
          </p:nvGrpSpPr>
          <p:grpSpPr>
            <a:xfrm>
              <a:off x="0" y="43144"/>
              <a:ext cx="1008722" cy="1008722"/>
              <a:chOff x="0" y="0"/>
              <a:chExt cx="812800" cy="812800"/>
            </a:xfrm>
          </p:grpSpPr>
          <p:sp>
            <p:nvSpPr>
              <p:cNvPr id="44" name="Freeform 26">
                <a:extLst>
                  <a:ext uri="{FF2B5EF4-FFF2-40B4-BE49-F238E27FC236}">
                    <a16:creationId xmlns:a16="http://schemas.microsoft.com/office/drawing/2014/main" id="{15F9EE71-8F4F-5751-95DB-1CFD5F10C35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45" name="TextBox 27">
                <a:extLst>
                  <a:ext uri="{FF2B5EF4-FFF2-40B4-BE49-F238E27FC236}">
                    <a16:creationId xmlns:a16="http://schemas.microsoft.com/office/drawing/2014/main" id="{D466AB07-9E67-03AE-43AE-2237EDB54046}"/>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41" name="Freeform 28">
              <a:extLst>
                <a:ext uri="{FF2B5EF4-FFF2-40B4-BE49-F238E27FC236}">
                  <a16:creationId xmlns:a16="http://schemas.microsoft.com/office/drawing/2014/main" id="{B21B244B-1E9B-EE8D-7F94-AA8097E3A3D0}"/>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txBody>
            <a:bodyPr/>
            <a:lstStyle/>
            <a:p>
              <a:endParaRPr lang="en-GB" dirty="0"/>
            </a:p>
          </p:txBody>
        </p:sp>
        <p:sp>
          <p:nvSpPr>
            <p:cNvPr id="42" name="TextBox 29">
              <a:extLst>
                <a:ext uri="{FF2B5EF4-FFF2-40B4-BE49-F238E27FC236}">
                  <a16:creationId xmlns:a16="http://schemas.microsoft.com/office/drawing/2014/main" id="{CF0B2A50-2BA9-FE21-2D03-5BF19FE1F50B}"/>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43" name="TextBox 30">
              <a:extLst>
                <a:ext uri="{FF2B5EF4-FFF2-40B4-BE49-F238E27FC236}">
                  <a16:creationId xmlns:a16="http://schemas.microsoft.com/office/drawing/2014/main" id="{3880937C-7CFC-0029-A8DC-C3E0655EBD5E}"/>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52" name="Freeform 93">
            <a:extLst>
              <a:ext uri="{FF2B5EF4-FFF2-40B4-BE49-F238E27FC236}">
                <a16:creationId xmlns:a16="http://schemas.microsoft.com/office/drawing/2014/main" id="{F06965DE-0C13-7B37-7EC0-A55ADB5B057D}"/>
              </a:ext>
            </a:extLst>
          </p:cNvPr>
          <p:cNvSpPr/>
          <p:nvPr/>
        </p:nvSpPr>
        <p:spPr>
          <a:xfrm>
            <a:off x="6413289" y="5646696"/>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GB" dirty="0"/>
          </a:p>
        </p:txBody>
      </p:sp>
      <p:grpSp>
        <p:nvGrpSpPr>
          <p:cNvPr id="53" name="Group 94">
            <a:extLst>
              <a:ext uri="{FF2B5EF4-FFF2-40B4-BE49-F238E27FC236}">
                <a16:creationId xmlns:a16="http://schemas.microsoft.com/office/drawing/2014/main" id="{41CAE01A-E38B-2C5D-BF78-8C70AFA64BEE}"/>
              </a:ext>
            </a:extLst>
          </p:cNvPr>
          <p:cNvGrpSpPr/>
          <p:nvPr/>
        </p:nvGrpSpPr>
        <p:grpSpPr>
          <a:xfrm>
            <a:off x="6308769" y="8561238"/>
            <a:ext cx="693343" cy="544662"/>
            <a:chOff x="0" y="0"/>
            <a:chExt cx="924457" cy="726216"/>
          </a:xfrm>
        </p:grpSpPr>
        <p:sp>
          <p:nvSpPr>
            <p:cNvPr id="54" name="Freeform 95">
              <a:extLst>
                <a:ext uri="{FF2B5EF4-FFF2-40B4-BE49-F238E27FC236}">
                  <a16:creationId xmlns:a16="http://schemas.microsoft.com/office/drawing/2014/main" id="{45EC01AE-6B37-F781-1AE9-4E812AAF1120}"/>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dirty="0"/>
            </a:p>
          </p:txBody>
        </p:sp>
        <p:sp>
          <p:nvSpPr>
            <p:cNvPr id="55" name="TextBox 96">
              <a:extLst>
                <a:ext uri="{FF2B5EF4-FFF2-40B4-BE49-F238E27FC236}">
                  <a16:creationId xmlns:a16="http://schemas.microsoft.com/office/drawing/2014/main" id="{C2A81F88-4C2C-16CD-6DB9-B8FAED9CE536}"/>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56" name="TextBox 97">
              <a:extLst>
                <a:ext uri="{FF2B5EF4-FFF2-40B4-BE49-F238E27FC236}">
                  <a16:creationId xmlns:a16="http://schemas.microsoft.com/office/drawing/2014/main" id="{A4548014-F3D8-EED7-639D-2BBDACC3BF40}"/>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sp>
        <p:nvSpPr>
          <p:cNvPr id="57" name="Freeform 23">
            <a:extLst>
              <a:ext uri="{FF2B5EF4-FFF2-40B4-BE49-F238E27FC236}">
                <a16:creationId xmlns:a16="http://schemas.microsoft.com/office/drawing/2014/main" id="{EB25556A-D31D-83CE-75C6-07C11489B5C6}"/>
              </a:ext>
            </a:extLst>
          </p:cNvPr>
          <p:cNvSpPr/>
          <p:nvPr/>
        </p:nvSpPr>
        <p:spPr>
          <a:xfrm flipH="1">
            <a:off x="6527020" y="4741689"/>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8">
              <a:extLst>
                <a:ext uri="{96DAC541-7B7A-43D3-8B79-37D633B846F1}">
                  <asvg:svgBlip xmlns:asvg="http://schemas.microsoft.com/office/drawing/2016/SVG/main" xmlns="" r:embed="rId9"/>
                </a:ext>
              </a:extLst>
            </a:blip>
            <a:stretch>
              <a:fillRect/>
            </a:stretch>
          </a:blipFill>
        </p:spPr>
        <p:txBody>
          <a:bodyPr/>
          <a:lstStyle/>
          <a:p>
            <a:endParaRPr lang="en-GB" dirty="0"/>
          </a:p>
        </p:txBody>
      </p:sp>
      <p:grpSp>
        <p:nvGrpSpPr>
          <p:cNvPr id="59" name="Group 7">
            <a:extLst>
              <a:ext uri="{FF2B5EF4-FFF2-40B4-BE49-F238E27FC236}">
                <a16:creationId xmlns:a16="http://schemas.microsoft.com/office/drawing/2014/main" id="{81603701-5827-C1DE-8F2D-8A11089561EE}"/>
              </a:ext>
            </a:extLst>
          </p:cNvPr>
          <p:cNvGrpSpPr/>
          <p:nvPr/>
        </p:nvGrpSpPr>
        <p:grpSpPr>
          <a:xfrm>
            <a:off x="6402811" y="2987280"/>
            <a:ext cx="756541" cy="693274"/>
            <a:chOff x="0" y="184916"/>
            <a:chExt cx="3741232" cy="3636623"/>
          </a:xfrm>
        </p:grpSpPr>
        <p:sp>
          <p:nvSpPr>
            <p:cNvPr id="60" name="Freeform 8">
              <a:extLst>
                <a:ext uri="{FF2B5EF4-FFF2-40B4-BE49-F238E27FC236}">
                  <a16:creationId xmlns:a16="http://schemas.microsoft.com/office/drawing/2014/main" id="{47FBD8D4-E86E-27CD-2DE0-8F259E995C7C}"/>
                </a:ext>
              </a:extLst>
            </p:cNvPr>
            <p:cNvSpPr/>
            <p:nvPr/>
          </p:nvSpPr>
          <p:spPr>
            <a:xfrm>
              <a:off x="608333" y="853829"/>
              <a:ext cx="3132899" cy="2967710"/>
            </a:xfrm>
            <a:custGeom>
              <a:avLst/>
              <a:gdLst/>
              <a:ahLst/>
              <a:cxnLst/>
              <a:rect l="l" t="t" r="r" b="b"/>
              <a:pathLst>
                <a:path w="3132899" h="2967710">
                  <a:moveTo>
                    <a:pt x="0" y="0"/>
                  </a:moveTo>
                  <a:lnTo>
                    <a:pt x="3132899" y="0"/>
                  </a:lnTo>
                  <a:lnTo>
                    <a:pt x="3132899" y="2967710"/>
                  </a:lnTo>
                  <a:lnTo>
                    <a:pt x="0" y="2967710"/>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txBody>
            <a:bodyPr/>
            <a:lstStyle/>
            <a:p>
              <a:endParaRPr lang="en-GB" dirty="0"/>
            </a:p>
          </p:txBody>
        </p:sp>
        <p:sp>
          <p:nvSpPr>
            <p:cNvPr id="61" name="Freeform 9">
              <a:extLst>
                <a:ext uri="{FF2B5EF4-FFF2-40B4-BE49-F238E27FC236}">
                  <a16:creationId xmlns:a16="http://schemas.microsoft.com/office/drawing/2014/main" id="{D2E1F6AC-A50F-D05F-DFBB-A04234EAC062}"/>
                </a:ext>
              </a:extLst>
            </p:cNvPr>
            <p:cNvSpPr/>
            <p:nvPr/>
          </p:nvSpPr>
          <p:spPr>
            <a:xfrm rot="10078272">
              <a:off x="621769" y="184916"/>
              <a:ext cx="1971350" cy="1867406"/>
            </a:xfrm>
            <a:custGeom>
              <a:avLst/>
              <a:gdLst/>
              <a:ahLst/>
              <a:cxnLst/>
              <a:rect l="l" t="t" r="r" b="b"/>
              <a:pathLst>
                <a:path w="1971350" h="1867406">
                  <a:moveTo>
                    <a:pt x="0" y="0"/>
                  </a:moveTo>
                  <a:lnTo>
                    <a:pt x="1971350" y="0"/>
                  </a:lnTo>
                  <a:lnTo>
                    <a:pt x="1971350" y="1867406"/>
                  </a:lnTo>
                  <a:lnTo>
                    <a:pt x="0" y="1867406"/>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en-GB" dirty="0"/>
            </a:p>
          </p:txBody>
        </p:sp>
        <p:grpSp>
          <p:nvGrpSpPr>
            <p:cNvPr id="62" name="Group 10">
              <a:extLst>
                <a:ext uri="{FF2B5EF4-FFF2-40B4-BE49-F238E27FC236}">
                  <a16:creationId xmlns:a16="http://schemas.microsoft.com/office/drawing/2014/main" id="{A68C5FD4-08B0-5A0B-AB03-E436387B81DE}"/>
                </a:ext>
              </a:extLst>
            </p:cNvPr>
            <p:cNvGrpSpPr/>
            <p:nvPr/>
          </p:nvGrpSpPr>
          <p:grpSpPr>
            <a:xfrm>
              <a:off x="0" y="1810741"/>
              <a:ext cx="852996" cy="852996"/>
              <a:chOff x="0" y="0"/>
              <a:chExt cx="812800" cy="812800"/>
            </a:xfrm>
          </p:grpSpPr>
          <p:sp>
            <p:nvSpPr>
              <p:cNvPr id="66" name="Freeform 11">
                <a:extLst>
                  <a:ext uri="{FF2B5EF4-FFF2-40B4-BE49-F238E27FC236}">
                    <a16:creationId xmlns:a16="http://schemas.microsoft.com/office/drawing/2014/main" id="{928AE972-1A12-6704-68AE-BA9A1DDA2FE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744A03"/>
              </a:solidFill>
            </p:spPr>
            <p:txBody>
              <a:bodyPr/>
              <a:lstStyle/>
              <a:p>
                <a:endParaRPr lang="en-GB" dirty="0"/>
              </a:p>
            </p:txBody>
          </p:sp>
          <p:sp>
            <p:nvSpPr>
              <p:cNvPr id="67" name="TextBox 12">
                <a:extLst>
                  <a:ext uri="{FF2B5EF4-FFF2-40B4-BE49-F238E27FC236}">
                    <a16:creationId xmlns:a16="http://schemas.microsoft.com/office/drawing/2014/main" id="{97E108B7-4FB7-0016-89C9-9638D5D30D7A}"/>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dirty="0"/>
              </a:p>
            </p:txBody>
          </p:sp>
        </p:grpSp>
        <p:grpSp>
          <p:nvGrpSpPr>
            <p:cNvPr id="63" name="Group 13">
              <a:extLst>
                <a:ext uri="{FF2B5EF4-FFF2-40B4-BE49-F238E27FC236}">
                  <a16:creationId xmlns:a16="http://schemas.microsoft.com/office/drawing/2014/main" id="{82C8A26B-216E-699B-DE2C-5C7C51BCA03C}"/>
                </a:ext>
              </a:extLst>
            </p:cNvPr>
            <p:cNvGrpSpPr/>
            <p:nvPr/>
          </p:nvGrpSpPr>
          <p:grpSpPr>
            <a:xfrm>
              <a:off x="2570638" y="270521"/>
              <a:ext cx="583309" cy="583309"/>
              <a:chOff x="0" y="0"/>
              <a:chExt cx="812800" cy="812800"/>
            </a:xfrm>
          </p:grpSpPr>
          <p:sp>
            <p:nvSpPr>
              <p:cNvPr id="64" name="Freeform 14">
                <a:extLst>
                  <a:ext uri="{FF2B5EF4-FFF2-40B4-BE49-F238E27FC236}">
                    <a16:creationId xmlns:a16="http://schemas.microsoft.com/office/drawing/2014/main" id="{25559696-E726-F4F8-FC5E-B12B328D3F5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6721F"/>
              </a:solidFill>
            </p:spPr>
            <p:txBody>
              <a:bodyPr/>
              <a:lstStyle/>
              <a:p>
                <a:endParaRPr lang="en-GB" dirty="0"/>
              </a:p>
            </p:txBody>
          </p:sp>
          <p:sp>
            <p:nvSpPr>
              <p:cNvPr id="65" name="TextBox 15">
                <a:extLst>
                  <a:ext uri="{FF2B5EF4-FFF2-40B4-BE49-F238E27FC236}">
                    <a16:creationId xmlns:a16="http://schemas.microsoft.com/office/drawing/2014/main" id="{CC7DEE34-827A-977E-530B-AA52845EC37D}"/>
                  </a:ext>
                </a:extLst>
              </p:cNvPr>
              <p:cNvSpPr txBox="1"/>
              <p:nvPr/>
            </p:nvSpPr>
            <p:spPr>
              <a:xfrm>
                <a:off x="76200" y="47625"/>
                <a:ext cx="660400" cy="688975"/>
              </a:xfrm>
              <a:prstGeom prst="rect">
                <a:avLst/>
              </a:prstGeom>
            </p:spPr>
            <p:txBody>
              <a:bodyPr lIns="50800" tIns="50800" rIns="50800" bIns="50800" rtlCol="0" anchor="ctr"/>
              <a:lstStyle/>
              <a:p>
                <a:pPr algn="ctr">
                  <a:lnSpc>
                    <a:spcPts val="1960"/>
                  </a:lnSpc>
                </a:pPr>
                <a:endParaRPr dirty="0"/>
              </a:p>
            </p:txBody>
          </p:sp>
        </p:grpSp>
      </p:grpSp>
      <p:sp>
        <p:nvSpPr>
          <p:cNvPr id="68" name="TextBox 79">
            <a:extLst>
              <a:ext uri="{FF2B5EF4-FFF2-40B4-BE49-F238E27FC236}">
                <a16:creationId xmlns:a16="http://schemas.microsoft.com/office/drawing/2014/main" id="{2F6A5595-0B7C-089D-10DD-7107D2A0B31C}"/>
              </a:ext>
            </a:extLst>
          </p:cNvPr>
          <p:cNvSpPr txBox="1"/>
          <p:nvPr/>
        </p:nvSpPr>
        <p:spPr>
          <a:xfrm>
            <a:off x="503321" y="58839"/>
            <a:ext cx="17297400" cy="1466427"/>
          </a:xfrm>
          <a:prstGeom prst="rect">
            <a:avLst/>
          </a:prstGeom>
        </p:spPr>
        <p:txBody>
          <a:bodyPr wrap="square" lIns="0" tIns="0" rIns="0" bIns="0" rtlCol="0" anchor="t">
            <a:spAutoFit/>
          </a:bodyPr>
          <a:lstStyle/>
          <a:p>
            <a:pPr marL="0" lvl="0" indent="0" algn="ctr">
              <a:lnSpc>
                <a:spcPts val="12880"/>
              </a:lnSpc>
              <a:spcBef>
                <a:spcPct val="0"/>
              </a:spcBef>
            </a:pPr>
            <a:r>
              <a:rPr lang="en-US" sz="8800" spc="-138">
                <a:solidFill>
                  <a:srgbClr val="065FA9"/>
                </a:solidFill>
                <a:latin typeface="Barlow Condensed Bold"/>
              </a:rPr>
              <a:t>Spring Summer 2026 Menu Information</a:t>
            </a:r>
          </a:p>
        </p:txBody>
      </p:sp>
      <p:sp>
        <p:nvSpPr>
          <p:cNvPr id="69" name="Flowchart: Connector 68">
            <a:extLst>
              <a:ext uri="{FF2B5EF4-FFF2-40B4-BE49-F238E27FC236}">
                <a16:creationId xmlns:a16="http://schemas.microsoft.com/office/drawing/2014/main" id="{D27D9B40-9BCD-6DC6-91A4-60494FF5605D}"/>
              </a:ext>
            </a:extLst>
          </p:cNvPr>
          <p:cNvSpPr/>
          <p:nvPr/>
        </p:nvSpPr>
        <p:spPr>
          <a:xfrm>
            <a:off x="10964217" y="6010683"/>
            <a:ext cx="2955677" cy="2916283"/>
          </a:xfrm>
          <a:prstGeom prst="flowChartConnector">
            <a:avLst/>
          </a:prstGeom>
          <a:solidFill>
            <a:srgbClr val="DDB666"/>
          </a:solidFill>
          <a:ln>
            <a:solidFill>
              <a:srgbClr val="DDB666"/>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latin typeface="Canva Sans"/>
              </a:rPr>
              <a:t>The average daily free sugar content of this menu is </a:t>
            </a:r>
            <a:r>
              <a:rPr lang="en-GB" dirty="0">
                <a:solidFill>
                  <a:srgbClr val="FFFFFF"/>
                </a:solidFill>
                <a:latin typeface="Canva Sans"/>
              </a:rPr>
              <a:t>3.8g,</a:t>
            </a:r>
            <a:r>
              <a:rPr lang="en-GB" dirty="0">
                <a:latin typeface="Canva Sans"/>
              </a:rPr>
              <a:t> well under the government recommendation of 6.5g!</a:t>
            </a:r>
          </a:p>
        </p:txBody>
      </p:sp>
      <p:sp>
        <p:nvSpPr>
          <p:cNvPr id="70" name="Rectangle 69">
            <a:extLst>
              <a:ext uri="{FF2B5EF4-FFF2-40B4-BE49-F238E27FC236}">
                <a16:creationId xmlns:a16="http://schemas.microsoft.com/office/drawing/2014/main" id="{3B4FEDF8-51C0-C89F-2487-A23B598DD6F8}"/>
              </a:ext>
            </a:extLst>
          </p:cNvPr>
          <p:cNvSpPr/>
          <p:nvPr/>
        </p:nvSpPr>
        <p:spPr>
          <a:xfrm>
            <a:off x="7695574" y="1712167"/>
            <a:ext cx="8892798" cy="2139148"/>
          </a:xfrm>
          <a:prstGeom prst="rect">
            <a:avLst/>
          </a:prstGeom>
          <a:solidFill>
            <a:srgbClr val="CFBFDE"/>
          </a:solidFill>
          <a:ln>
            <a:solidFill>
              <a:srgbClr val="CFBFD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rgbClr val="9366A7"/>
                </a:solidFill>
                <a:latin typeface="Canva Sans" panose="020B0604020202020204" charset="0"/>
              </a:rPr>
              <a:t>Food for Life Served Here (FFLSH) is an independent accreditation which we have been awarded year-on-year since 2009, and our Silver award shows our food is fresh, local, sustainable and ethical. To gain accreditation you must get points from the FFLSH standards, meaning local meat is Red Tractor assured, eggs are free range, and we only serve sustainably sourced fish, such as MSC. The standards also demonstrate our menus use less ultra-processed foods and no unwanted additives or sweeteners, focusing more on fresh and homemade dishes that our customers will enjoy. Read more about the FFLSH award here - </a:t>
            </a:r>
            <a:r>
              <a:rPr lang="en-GB" sz="1600" dirty="0">
                <a:latin typeface="Canva Sans" panose="020B0604020202020204" charset="0"/>
                <a:hlinkClick r:id="rId14"/>
              </a:rPr>
              <a:t>Food for Life Served Here - Food for Life</a:t>
            </a:r>
            <a:endParaRPr lang="en-GB" sz="1600" dirty="0">
              <a:solidFill>
                <a:srgbClr val="9366A7"/>
              </a:solidFill>
              <a:latin typeface="Canva Sans" panose="020B0604020202020204" charset="0"/>
            </a:endParaRPr>
          </a:p>
        </p:txBody>
      </p:sp>
      <p:sp>
        <p:nvSpPr>
          <p:cNvPr id="72" name="Rectangle 71">
            <a:extLst>
              <a:ext uri="{FF2B5EF4-FFF2-40B4-BE49-F238E27FC236}">
                <a16:creationId xmlns:a16="http://schemas.microsoft.com/office/drawing/2014/main" id="{D9E4E0CB-1E36-6D27-A3F7-9904D50EE53E}"/>
              </a:ext>
            </a:extLst>
          </p:cNvPr>
          <p:cNvSpPr/>
          <p:nvPr/>
        </p:nvSpPr>
        <p:spPr>
          <a:xfrm>
            <a:off x="8052828" y="5984811"/>
            <a:ext cx="2198385" cy="276379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lumMod val="20000"/>
                    <a:lumOff val="80000"/>
                  </a:schemeClr>
                </a:solidFill>
                <a:latin typeface="Canva Sans" panose="020B0604020202020204" charset="0"/>
              </a:rPr>
              <a:t>We do not serve any chocolate or confectionary within our school meals, as per the School Food Standards. Our ‘chocolate’ desserts contain only cocoa powder.</a:t>
            </a:r>
          </a:p>
        </p:txBody>
      </p:sp>
      <p:sp>
        <p:nvSpPr>
          <p:cNvPr id="73" name="Rectangle 72">
            <a:extLst>
              <a:ext uri="{FF2B5EF4-FFF2-40B4-BE49-F238E27FC236}">
                <a16:creationId xmlns:a16="http://schemas.microsoft.com/office/drawing/2014/main" id="{624D88AE-734A-3E1B-6673-393D25D0865E}"/>
              </a:ext>
            </a:extLst>
          </p:cNvPr>
          <p:cNvSpPr/>
          <p:nvPr/>
        </p:nvSpPr>
        <p:spPr>
          <a:xfrm>
            <a:off x="14513831" y="4003801"/>
            <a:ext cx="3261099" cy="2698765"/>
          </a:xfrm>
          <a:prstGeom prst="rect">
            <a:avLst/>
          </a:prstGeom>
          <a:solidFill>
            <a:srgbClr val="BAE0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accent1"/>
                </a:solidFill>
                <a:latin typeface="Canva Sans" panose="020B0604020202020204" charset="0"/>
              </a:rPr>
              <a:t>All of our menus meet the School Food Standards, meaning our menus are balanced, nutritious and contain lots of healthy foods!</a:t>
            </a:r>
          </a:p>
          <a:p>
            <a:pPr algn="ctr"/>
            <a:r>
              <a:rPr lang="en-GB" sz="1600" dirty="0">
                <a:solidFill>
                  <a:schemeClr val="accent1"/>
                </a:solidFill>
                <a:latin typeface="Canva Sans" panose="020B0604020202020204" charset="0"/>
              </a:rPr>
              <a:t>Read more about the School Food Standards here - </a:t>
            </a:r>
          </a:p>
          <a:p>
            <a:pPr algn="ctr"/>
            <a:r>
              <a:rPr lang="en-GB" sz="1600" dirty="0">
                <a:latin typeface="Canva Sans" panose="020B0604020202020204" charset="0"/>
                <a:hlinkClick r:id="rId15"/>
              </a:rPr>
              <a:t>Homepage - School Food Plan</a:t>
            </a:r>
            <a:endParaRPr lang="en-GB" sz="1600" dirty="0">
              <a:solidFill>
                <a:schemeClr val="accent1"/>
              </a:solidFill>
              <a:latin typeface="Canva Sans" panose="020B0604020202020204" charset="0"/>
            </a:endParaRPr>
          </a:p>
        </p:txBody>
      </p:sp>
      <p:pic>
        <p:nvPicPr>
          <p:cNvPr id="76" name="Picture 3" descr="MSC label">
            <a:extLst>
              <a:ext uri="{FF2B5EF4-FFF2-40B4-BE49-F238E27FC236}">
                <a16:creationId xmlns:a16="http://schemas.microsoft.com/office/drawing/2014/main" id="{897C2D79-D353-20F1-F08C-2535B8938653}"/>
              </a:ext>
            </a:extLst>
          </p:cNvPr>
          <p:cNvPicPr>
            <a:picLocks noChangeAspect="1" noChangeArrowheads="1"/>
          </p:cNvPicPr>
          <p:nvPr/>
        </p:nvPicPr>
        <p:blipFill rotWithShape="1">
          <a:blip r:embed="rId16" cstate="print">
            <a:extLst>
              <a:ext uri="{28A0092B-C50C-407E-A947-70E740481C1C}">
                <a14:useLocalDpi xmlns:a14="http://schemas.microsoft.com/office/drawing/2010/main" val="0"/>
              </a:ext>
            </a:extLst>
          </a:blip>
          <a:srcRect l="13538" t="-4379" r="12516" b="-1"/>
          <a:stretch/>
        </p:blipFill>
        <p:spPr bwMode="auto">
          <a:xfrm>
            <a:off x="6376476" y="7366710"/>
            <a:ext cx="638193" cy="919876"/>
          </a:xfrm>
          <a:prstGeom prst="roundRect">
            <a:avLst>
              <a:gd name="adj" fmla="val 11408"/>
            </a:avLst>
          </a:prstGeom>
          <a:noFill/>
          <a:extLst>
            <a:ext uri="{909E8E84-426E-40DD-AFC4-6F175D3DCCD1}">
              <a14:hiddenFill xmlns:a14="http://schemas.microsoft.com/office/drawing/2010/main">
                <a:solidFill>
                  <a:srgbClr val="FFFFFF"/>
                </a:solidFill>
              </a14:hiddenFill>
            </a:ext>
          </a:extLst>
        </p:spPr>
      </p:pic>
      <p:pic>
        <p:nvPicPr>
          <p:cNvPr id="77" name="Picture 76" descr="A picture containing application&#10;&#10;Description automatically generated">
            <a:extLst>
              <a:ext uri="{FF2B5EF4-FFF2-40B4-BE49-F238E27FC236}">
                <a16:creationId xmlns:a16="http://schemas.microsoft.com/office/drawing/2014/main" id="{345E3C5A-FCE9-D90E-CF6A-6F584838B733}"/>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rot="672792">
            <a:off x="16766213" y="3500692"/>
            <a:ext cx="1192028" cy="641373"/>
          </a:xfrm>
          <a:prstGeom prst="rect">
            <a:avLst/>
          </a:prstGeom>
        </p:spPr>
      </p:pic>
      <p:sp>
        <p:nvSpPr>
          <p:cNvPr id="79" name="Rectangle 78">
            <a:extLst>
              <a:ext uri="{FF2B5EF4-FFF2-40B4-BE49-F238E27FC236}">
                <a16:creationId xmlns:a16="http://schemas.microsoft.com/office/drawing/2014/main" id="{B8FE5F1B-FEFF-95D3-0531-3C7892FF0F7B}"/>
              </a:ext>
            </a:extLst>
          </p:cNvPr>
          <p:cNvSpPr/>
          <p:nvPr/>
        </p:nvSpPr>
        <p:spPr>
          <a:xfrm>
            <a:off x="7651276" y="4120872"/>
            <a:ext cx="6667725" cy="1632228"/>
          </a:xfrm>
          <a:prstGeom prst="rect">
            <a:avLst/>
          </a:prstGeom>
          <a:solidFill>
            <a:srgbClr val="F1E0C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rgbClr val="AC7F26"/>
                </a:solidFill>
                <a:latin typeface="Canva Sans" panose="020B0604020202020204" charset="0"/>
              </a:rPr>
              <a:t>Our recipes all meet the School Food Standard portion sizes, meaning pupils are getting the right requirements for their age. We provide visual portion size training resources for our kitchen teams. We also offer unlimited vegetables, salads and bread for any pupils who may need a bit extra food that day!</a:t>
            </a:r>
          </a:p>
        </p:txBody>
      </p:sp>
      <p:pic>
        <p:nvPicPr>
          <p:cNvPr id="2" name="Picture 1" descr="A white text on a black background&#10;&#10;Description automatically generated">
            <a:extLst>
              <a:ext uri="{FF2B5EF4-FFF2-40B4-BE49-F238E27FC236}">
                <a16:creationId xmlns:a16="http://schemas.microsoft.com/office/drawing/2014/main" id="{D135767E-9286-F349-1D6F-99D86D778040}"/>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54977" y="9541062"/>
            <a:ext cx="1445223" cy="629782"/>
          </a:xfrm>
          <a:prstGeom prst="rect">
            <a:avLst/>
          </a:prstGeom>
        </p:spPr>
      </p:pic>
      <p:pic>
        <p:nvPicPr>
          <p:cNvPr id="3" name="Picture 2" descr="Red Tractor assurance scheme updates logo in new standards push | News |  The Grocer">
            <a:extLst>
              <a:ext uri="{FF2B5EF4-FFF2-40B4-BE49-F238E27FC236}">
                <a16:creationId xmlns:a16="http://schemas.microsoft.com/office/drawing/2014/main" id="{FCC7E8BB-5168-DD74-E59E-BCDB6B1AD58C}"/>
              </a:ext>
            </a:extLst>
          </p:cNvPr>
          <p:cNvPicPr>
            <a:picLocks noChangeAspect="1"/>
          </p:cNvPicPr>
          <p:nvPr/>
        </p:nvPicPr>
        <p:blipFill rotWithShape="1">
          <a:blip r:embed="rId19" cstate="print">
            <a:extLst>
              <a:ext uri="{28A0092B-C50C-407E-A947-70E740481C1C}">
                <a14:useLocalDpi xmlns:a14="http://schemas.microsoft.com/office/drawing/2010/main" val="0"/>
              </a:ext>
            </a:extLst>
          </a:blip>
          <a:srcRect l="58541" t="2969" r="8939" b="2038"/>
          <a:stretch/>
        </p:blipFill>
        <p:spPr bwMode="auto">
          <a:xfrm>
            <a:off x="6388318" y="6322103"/>
            <a:ext cx="626745" cy="958488"/>
          </a:xfrm>
          <a:prstGeom prst="roundRect">
            <a:avLst/>
          </a:prstGeom>
          <a:noFill/>
          <a:ln>
            <a:noFill/>
          </a:ln>
          <a:extLst>
            <a:ext uri="{53640926-AAD7-44D8-BBD7-CCE9431645EC}">
              <a14:shadowObscured xmlns:a14="http://schemas.microsoft.com/office/drawing/2010/main"/>
            </a:ext>
          </a:extLst>
        </p:spPr>
      </p:pic>
      <p:pic>
        <p:nvPicPr>
          <p:cNvPr id="4" name="Picture 3">
            <a:extLst>
              <a:ext uri="{FF2B5EF4-FFF2-40B4-BE49-F238E27FC236}">
                <a16:creationId xmlns:a16="http://schemas.microsoft.com/office/drawing/2014/main" id="{74FD721F-B6B5-221A-7771-52EAADD7D1D2}"/>
              </a:ext>
            </a:extLst>
          </p:cNvPr>
          <p:cNvPicPr>
            <a:picLocks noChangeAspect="1"/>
          </p:cNvPicPr>
          <p:nvPr/>
        </p:nvPicPr>
        <p:blipFill>
          <a:blip r:embed="rId20"/>
          <a:stretch>
            <a:fillRect/>
          </a:stretch>
        </p:blipFill>
        <p:spPr>
          <a:xfrm>
            <a:off x="6428746" y="4025282"/>
            <a:ext cx="736021" cy="49568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10" name="Table 109">
            <a:extLst>
              <a:ext uri="{FF2B5EF4-FFF2-40B4-BE49-F238E27FC236}">
                <a16:creationId xmlns:a16="http://schemas.microsoft.com/office/drawing/2014/main" id="{576BAC64-35CA-AD65-B5A2-2D7A47298D6C}"/>
              </a:ext>
            </a:extLst>
          </p:cNvPr>
          <p:cNvGraphicFramePr>
            <a:graphicFrameLocks noGrp="1"/>
          </p:cNvGraphicFramePr>
          <p:nvPr>
            <p:extLst>
              <p:ext uri="{D42A27DB-BD31-4B8C-83A1-F6EECF244321}">
                <p14:modId xmlns:p14="http://schemas.microsoft.com/office/powerpoint/2010/main" val="1950478629"/>
              </p:ext>
            </p:extLst>
          </p:nvPr>
        </p:nvGraphicFramePr>
        <p:xfrm>
          <a:off x="990600" y="1513648"/>
          <a:ext cx="16154400" cy="7811962"/>
        </p:xfrm>
        <a:graphic>
          <a:graphicData uri="http://schemas.openxmlformats.org/drawingml/2006/table">
            <a:tbl>
              <a:tblPr firstRow="1" bandRow="1">
                <a:tableStyleId>{5C22544A-7EE6-4342-B048-85BDC9FD1C3A}</a:tableStyleId>
              </a:tblPr>
              <a:tblGrid>
                <a:gridCol w="3230880">
                  <a:extLst>
                    <a:ext uri="{9D8B030D-6E8A-4147-A177-3AD203B41FA5}">
                      <a16:colId xmlns:a16="http://schemas.microsoft.com/office/drawing/2014/main" val="1257960483"/>
                    </a:ext>
                  </a:extLst>
                </a:gridCol>
                <a:gridCol w="3230880">
                  <a:extLst>
                    <a:ext uri="{9D8B030D-6E8A-4147-A177-3AD203B41FA5}">
                      <a16:colId xmlns:a16="http://schemas.microsoft.com/office/drawing/2014/main" val="3704868386"/>
                    </a:ext>
                  </a:extLst>
                </a:gridCol>
                <a:gridCol w="3230880">
                  <a:extLst>
                    <a:ext uri="{9D8B030D-6E8A-4147-A177-3AD203B41FA5}">
                      <a16:colId xmlns:a16="http://schemas.microsoft.com/office/drawing/2014/main" val="4092775209"/>
                    </a:ext>
                  </a:extLst>
                </a:gridCol>
                <a:gridCol w="3230880">
                  <a:extLst>
                    <a:ext uri="{9D8B030D-6E8A-4147-A177-3AD203B41FA5}">
                      <a16:colId xmlns:a16="http://schemas.microsoft.com/office/drawing/2014/main" val="2833176240"/>
                    </a:ext>
                  </a:extLst>
                </a:gridCol>
                <a:gridCol w="3230880">
                  <a:extLst>
                    <a:ext uri="{9D8B030D-6E8A-4147-A177-3AD203B41FA5}">
                      <a16:colId xmlns:a16="http://schemas.microsoft.com/office/drawing/2014/main" val="2375869498"/>
                    </a:ext>
                  </a:extLst>
                </a:gridCol>
              </a:tblGrid>
              <a:tr h="0">
                <a:tc>
                  <a:txBody>
                    <a:bodyPr/>
                    <a:lstStyle/>
                    <a:p>
                      <a:pPr algn="ctr"/>
                      <a:r>
                        <a:rPr lang="en-GB" sz="2800" b="0" dirty="0">
                          <a:solidFill>
                            <a:schemeClr val="tx2"/>
                          </a:solidFill>
                          <a:latin typeface="Barlow Condensed Bold" panose="020B0604020202020204" charset="0"/>
                        </a:rPr>
                        <a:t>MONDAY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ctr"/>
                      <a:r>
                        <a:rPr lang="en-GB" sz="2800" b="0" dirty="0">
                          <a:solidFill>
                            <a:schemeClr val="tx2"/>
                          </a:solidFill>
                          <a:latin typeface="Barlow Condensed Bold" panose="020B0604020202020204" charset="0"/>
                        </a:rPr>
                        <a:t>TUESDAY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ctr"/>
                      <a:r>
                        <a:rPr lang="en-GB" sz="2800" b="0" dirty="0">
                          <a:solidFill>
                            <a:schemeClr val="tx2"/>
                          </a:solidFill>
                          <a:latin typeface="Barlow Condensed Bold" panose="020B0604020202020204" charset="0"/>
                        </a:rPr>
                        <a:t>WEDNESDAY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ctr"/>
                      <a:r>
                        <a:rPr lang="en-GB" sz="2800" b="0" dirty="0">
                          <a:solidFill>
                            <a:schemeClr val="tx2"/>
                          </a:solidFill>
                          <a:latin typeface="Barlow Condensed Bold" panose="020B0604020202020204" charset="0"/>
                        </a:rPr>
                        <a:t>THURSDAY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ctr"/>
                      <a:r>
                        <a:rPr lang="en-GB" sz="2800" b="0" dirty="0">
                          <a:solidFill>
                            <a:schemeClr val="tx2"/>
                          </a:solidFill>
                          <a:latin typeface="Barlow Condensed Bold" panose="020B0604020202020204" charset="0"/>
                        </a:rPr>
                        <a:t>FRIDAY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2571604415"/>
                  </a:ext>
                </a:extLst>
              </a:tr>
              <a:tr h="699096">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400" b="1" dirty="0">
                          <a:latin typeface="Century Gothic" panose="020B0502020202020204" pitchFamily="34" charset="0"/>
                        </a:rPr>
                        <a:t>Tomato Pasta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b="0" dirty="0">
                          <a:latin typeface="Century Gothic" panose="020B0502020202020204" pitchFamily="34" charset="0"/>
                        </a:rPr>
                        <a:t>Homemade Butterbean </a:t>
                      </a:r>
                      <a:r>
                        <a:rPr lang="en-US" sz="1400" b="0" dirty="0" err="1">
                          <a:latin typeface="Century Gothic" panose="020B0502020202020204" pitchFamily="34" charset="0"/>
                        </a:rPr>
                        <a:t>Arrabiata</a:t>
                      </a:r>
                      <a:r>
                        <a:rPr lang="en-US" sz="1400" b="0" dirty="0">
                          <a:latin typeface="Century Gothic" panose="020B0502020202020204" pitchFamily="34" charset="0"/>
                        </a:rPr>
                        <a:t> Tomato Sauce (Tomatoes, Garlic, Onions, Mixed Herbs, Pinch of Chilli, Butterbeans) with </a:t>
                      </a:r>
                      <a:r>
                        <a:rPr lang="en-US" sz="1400" b="0" dirty="0" err="1">
                          <a:latin typeface="Century Gothic" panose="020B0502020202020204" pitchFamily="34" charset="0"/>
                        </a:rPr>
                        <a:t>Wholemeal</a:t>
                      </a:r>
                      <a:r>
                        <a:rPr lang="en-US" sz="1400" b="0" dirty="0">
                          <a:latin typeface="Century Gothic" panose="020B0502020202020204" pitchFamily="34" charset="0"/>
                        </a:rPr>
                        <a:t> Fusilli Pasta.</a:t>
                      </a:r>
                      <a:endParaRPr lang="en-GB" sz="1400" b="0" dirty="0">
                        <a:latin typeface="Century Gothic" panose="020B0502020202020204" pitchFamily="34" charset="0"/>
                      </a:endParaRPr>
                    </a:p>
                    <a:p>
                      <a:pPr algn="l">
                        <a:lnSpc>
                          <a:spcPts val="1960"/>
                        </a:lnSpc>
                      </a:pPr>
                      <a:endParaRPr lang="en-GB" sz="1400" dirty="0">
                        <a:latin typeface="Century Gothic" panose="020B0502020202020204" pitchFamily="34" charset="0"/>
                      </a:endParaRPr>
                    </a:p>
                    <a:p>
                      <a:pPr algn="l">
                        <a:lnSpc>
                          <a:spcPts val="1960"/>
                        </a:lnSpc>
                      </a:pPr>
                      <a:endParaRPr lang="en-GB" sz="140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b="1">
                          <a:solidFill>
                            <a:schemeClr val="tx1"/>
                          </a:solidFill>
                          <a:latin typeface="Century Gothic" panose="020B0502020202020204" pitchFamily="34" charset="0"/>
                        </a:rPr>
                        <a:t>Sausage Roll with Potato </a:t>
                      </a:r>
                    </a:p>
                    <a:p>
                      <a:pPr algn="l">
                        <a:lnSpc>
                          <a:spcPts val="1960"/>
                        </a:lnSpc>
                      </a:pPr>
                      <a:r>
                        <a:rPr lang="en-US" sz="1400" b="1">
                          <a:solidFill>
                            <a:schemeClr val="tx1"/>
                          </a:solidFill>
                          <a:latin typeface="Century Gothic" panose="020B0502020202020204" pitchFamily="34" charset="0"/>
                        </a:rPr>
                        <a:t>Wedges and Tomato Ketchup</a:t>
                      </a:r>
                    </a:p>
                    <a:p>
                      <a:pPr lvl="0" algn="l">
                        <a:lnSpc>
                          <a:spcPct val="100000"/>
                        </a:lnSpc>
                        <a:spcBef>
                          <a:spcPts val="0"/>
                        </a:spcBef>
                        <a:spcAft>
                          <a:spcPts val="0"/>
                        </a:spcAft>
                        <a:buNone/>
                      </a:pPr>
                      <a:r>
                        <a:rPr lang="en-US" sz="1400" b="0" i="0" u="none" strike="noStrike" noProof="0">
                          <a:solidFill>
                            <a:srgbClr val="000000"/>
                          </a:solidFill>
                          <a:latin typeface="Canva Sans"/>
                        </a:rPr>
                        <a:t>Red Tractor Accredited </a:t>
                      </a:r>
                      <a:endParaRPr lang="en-US"/>
                    </a:p>
                    <a:p>
                      <a:pPr lvl="0" algn="l">
                        <a:lnSpc>
                          <a:spcPct val="100000"/>
                        </a:lnSpc>
                        <a:spcBef>
                          <a:spcPts val="0"/>
                        </a:spcBef>
                        <a:spcAft>
                          <a:spcPts val="0"/>
                        </a:spcAft>
                        <a:buNone/>
                      </a:pPr>
                      <a:r>
                        <a:rPr lang="en-US" sz="1400" b="0" i="0" u="none" strike="noStrike" noProof="0">
                          <a:solidFill>
                            <a:srgbClr val="000000"/>
                          </a:solidFill>
                          <a:latin typeface="Canva Sans"/>
                        </a:rPr>
                        <a:t>Pork and Plant-Based Protein in</a:t>
                      </a:r>
                      <a:endParaRPr lang="en-US"/>
                    </a:p>
                    <a:p>
                      <a:pPr lvl="0" algn="l">
                        <a:lnSpc>
                          <a:spcPct val="100000"/>
                        </a:lnSpc>
                        <a:spcBef>
                          <a:spcPts val="0"/>
                        </a:spcBef>
                        <a:spcAft>
                          <a:spcPts val="0"/>
                        </a:spcAft>
                        <a:buNone/>
                      </a:pPr>
                      <a:r>
                        <a:rPr lang="en-US" sz="1400" b="0" i="0" u="none" strike="noStrike" noProof="0">
                          <a:solidFill>
                            <a:srgbClr val="000000"/>
                          </a:solidFill>
                          <a:latin typeface="Canva Sans"/>
                        </a:rPr>
                        <a:t>Pastry Served with Home Baked Potato Wedges and </a:t>
                      </a:r>
                      <a:endParaRPr lang="en-US"/>
                    </a:p>
                    <a:p>
                      <a:pPr lvl="0" algn="l">
                        <a:lnSpc>
                          <a:spcPct val="100000"/>
                        </a:lnSpc>
                        <a:spcBef>
                          <a:spcPts val="0"/>
                        </a:spcBef>
                        <a:spcAft>
                          <a:spcPts val="0"/>
                        </a:spcAft>
                        <a:buNone/>
                      </a:pPr>
                      <a:r>
                        <a:rPr lang="en-US" sz="1400" b="0" i="0" u="none" strike="noStrike" noProof="0">
                          <a:solidFill>
                            <a:srgbClr val="000000"/>
                          </a:solidFill>
                          <a:latin typeface="Canva Sans"/>
                        </a:rPr>
                        <a:t>Tomato Ketchup.</a:t>
                      </a:r>
                      <a:endParaRPr lang="en-US"/>
                    </a:p>
                    <a:p>
                      <a:pPr lvl="0" algn="l">
                        <a:lnSpc>
                          <a:spcPts val="1960"/>
                        </a:lnSpc>
                        <a:buNone/>
                      </a:pPr>
                      <a:endParaRPr lang="en-US" sz="1400">
                        <a:solidFill>
                          <a:schemeClr val="tx1"/>
                        </a:solidFill>
                        <a:latin typeface="Century Gothic"/>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US" sz="140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1"/>
                          </a:solidFill>
                          <a:latin typeface="Century Gothic" panose="020B0502020202020204" pitchFamily="34" charset="0"/>
                        </a:rPr>
                        <a:t>Roast Chicken, Stuffing,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b="1" dirty="0">
                          <a:solidFill>
                            <a:schemeClr val="tx1"/>
                          </a:solidFill>
                          <a:latin typeface="Century Gothic" panose="020B0502020202020204" pitchFamily="34" charset="0"/>
                        </a:rPr>
                        <a:t>Roast Potatoes &amp; Gravy</a:t>
                      </a:r>
                    </a:p>
                    <a:p>
                      <a:pPr marL="0" lvl="0" indent="0" algn="l">
                        <a:lnSpc>
                          <a:spcPts val="1960"/>
                        </a:lnSpc>
                        <a:spcBef>
                          <a:spcPct val="0"/>
                        </a:spcBef>
                      </a:pPr>
                      <a:r>
                        <a:rPr lang="en-US" sz="1400" kern="1200" dirty="0">
                          <a:solidFill>
                            <a:schemeClr val="tx1"/>
                          </a:solidFill>
                          <a:latin typeface="Century Gothic" panose="020B0502020202020204" pitchFamily="34" charset="0"/>
                          <a:ea typeface="+mn-ea"/>
                          <a:cs typeface="+mn-cs"/>
                        </a:rPr>
                        <a:t>Red Tractor Accredited </a:t>
                      </a:r>
                    </a:p>
                    <a:p>
                      <a:pPr marL="0" lvl="0" indent="0" algn="l">
                        <a:lnSpc>
                          <a:spcPts val="1960"/>
                        </a:lnSpc>
                        <a:spcBef>
                          <a:spcPct val="0"/>
                        </a:spcBef>
                      </a:pPr>
                      <a:r>
                        <a:rPr lang="en-US" sz="1400" kern="1200" dirty="0">
                          <a:solidFill>
                            <a:schemeClr val="tx1"/>
                          </a:solidFill>
                          <a:latin typeface="Century Gothic" panose="020B0502020202020204" pitchFamily="34" charset="0"/>
                          <a:ea typeface="+mn-ea"/>
                          <a:cs typeface="+mn-cs"/>
                        </a:rPr>
                        <a:t>Chicken from Gloucestershire's Local Butchers served with </a:t>
                      </a:r>
                    </a:p>
                    <a:p>
                      <a:pPr marL="0" lvl="0" indent="0" algn="l">
                        <a:lnSpc>
                          <a:spcPts val="1960"/>
                        </a:lnSpc>
                        <a:spcBef>
                          <a:spcPct val="0"/>
                        </a:spcBef>
                      </a:pPr>
                      <a:r>
                        <a:rPr lang="en-US" sz="1400" kern="1200" dirty="0">
                          <a:solidFill>
                            <a:schemeClr val="tx1"/>
                          </a:solidFill>
                          <a:latin typeface="Century Gothic" panose="020B0502020202020204" pitchFamily="34" charset="0"/>
                          <a:ea typeface="+mn-ea"/>
                          <a:cs typeface="+mn-cs"/>
                        </a:rPr>
                        <a:t>Stuffing, Homemade Roasted Potatoes and Gravy</a:t>
                      </a:r>
                    </a:p>
                    <a:p>
                      <a:pPr marL="0" lvl="0" indent="0" algn="l">
                        <a:lnSpc>
                          <a:spcPts val="1960"/>
                        </a:lnSpc>
                        <a:spcBef>
                          <a:spcPct val="0"/>
                        </a:spcBef>
                      </a:pPr>
                      <a:endParaRPr lang="en-GB" sz="1400" b="0" dirty="0">
                        <a:solidFill>
                          <a:srgbClr val="000000"/>
                        </a:solidFill>
                        <a:latin typeface="Century Gothic" panose="020B0502020202020204" pitchFamily="34" charset="0"/>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GB" sz="140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b="1">
                          <a:solidFill>
                            <a:srgbClr val="000000"/>
                          </a:solidFill>
                          <a:latin typeface="Century Gothic"/>
                        </a:rPr>
                        <a:t>Spaghetti Bolognese</a:t>
                      </a:r>
                      <a:endParaRPr lang="en-US"/>
                    </a:p>
                    <a:p>
                      <a:pPr algn="l">
                        <a:lnSpc>
                          <a:spcPts val="1960"/>
                        </a:lnSpc>
                      </a:pPr>
                      <a:r>
                        <a:rPr lang="en-US" sz="1400">
                          <a:solidFill>
                            <a:srgbClr val="000000"/>
                          </a:solidFill>
                          <a:latin typeface="Century Gothic" panose="020B0502020202020204" pitchFamily="34" charset="0"/>
                        </a:rPr>
                        <a:t>Red Tractor Accredited </a:t>
                      </a:r>
                    </a:p>
                    <a:p>
                      <a:pPr algn="l">
                        <a:lnSpc>
                          <a:spcPts val="1960"/>
                        </a:lnSpc>
                      </a:pPr>
                      <a:r>
                        <a:rPr lang="en-US" sz="1400">
                          <a:solidFill>
                            <a:srgbClr val="000000"/>
                          </a:solidFill>
                          <a:latin typeface="Century Gothic" panose="020B0502020202020204" pitchFamily="34" charset="0"/>
                        </a:rPr>
                        <a:t>Beef Mince and Brown </a:t>
                      </a:r>
                    </a:p>
                    <a:p>
                      <a:pPr algn="l">
                        <a:lnSpc>
                          <a:spcPts val="1960"/>
                        </a:lnSpc>
                      </a:pPr>
                      <a:r>
                        <a:rPr lang="en-US" sz="1400">
                          <a:solidFill>
                            <a:srgbClr val="000000"/>
                          </a:solidFill>
                          <a:latin typeface="Century Gothic" panose="020B0502020202020204" pitchFamily="34" charset="0"/>
                        </a:rPr>
                        <a:t>Lentil Bolognaise Sauce </a:t>
                      </a:r>
                    </a:p>
                    <a:p>
                      <a:pPr algn="l">
                        <a:lnSpc>
                          <a:spcPts val="1960"/>
                        </a:lnSpc>
                      </a:pPr>
                      <a:r>
                        <a:rPr lang="en-US" sz="1400">
                          <a:solidFill>
                            <a:srgbClr val="000000"/>
                          </a:solidFill>
                          <a:latin typeface="Century Gothic" panose="020B0502020202020204" pitchFamily="34" charset="0"/>
                        </a:rPr>
                        <a:t>Served with </a:t>
                      </a:r>
                      <a:r>
                        <a:rPr lang="en-GB" sz="1400">
                          <a:solidFill>
                            <a:srgbClr val="000000"/>
                          </a:solidFill>
                          <a:latin typeface="Century Gothic" panose="020B0502020202020204" pitchFamily="34" charset="0"/>
                        </a:rPr>
                        <a:t>Spaghetti</a:t>
                      </a:r>
                      <a:endParaRPr lang="en-GB" sz="1400">
                        <a:latin typeface="Century Gothic" panose="020B0502020202020204" pitchFamily="34" charset="0"/>
                      </a:endParaRPr>
                    </a:p>
                    <a:p>
                      <a:pPr algn="l">
                        <a:lnSpc>
                          <a:spcPts val="1960"/>
                        </a:lnSpc>
                      </a:pPr>
                      <a:endParaRPr lang="en-US" sz="1400" dirty="0">
                        <a:solidFill>
                          <a:srgbClr val="000000"/>
                        </a:solidFill>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b="1" dirty="0">
                          <a:solidFill>
                            <a:schemeClr val="tx1"/>
                          </a:solidFill>
                          <a:latin typeface="Century Gothic" panose="020B0502020202020204" pitchFamily="34" charset="0"/>
                        </a:rPr>
                        <a:t>Fish Fingers, Chips and </a:t>
                      </a:r>
                    </a:p>
                    <a:p>
                      <a:pPr algn="l">
                        <a:lnSpc>
                          <a:spcPts val="1960"/>
                        </a:lnSpc>
                      </a:pPr>
                      <a:r>
                        <a:rPr lang="en-US" sz="1400" b="1" dirty="0">
                          <a:solidFill>
                            <a:schemeClr val="tx1"/>
                          </a:solidFill>
                          <a:latin typeface="Century Gothic" panose="020B0502020202020204" pitchFamily="34" charset="0"/>
                        </a:rPr>
                        <a:t>Tomato Ketchup</a:t>
                      </a:r>
                    </a:p>
                    <a:p>
                      <a:pPr marL="0" lvl="0" indent="0" algn="l">
                        <a:lnSpc>
                          <a:spcPts val="1960"/>
                        </a:lnSpc>
                        <a:spcBef>
                          <a:spcPct val="0"/>
                        </a:spcBef>
                      </a:pPr>
                      <a:r>
                        <a:rPr lang="en-US" sz="1400" dirty="0">
                          <a:solidFill>
                            <a:schemeClr val="tx1"/>
                          </a:solidFill>
                          <a:latin typeface="Century Gothic" panose="020B0502020202020204" pitchFamily="34" charset="0"/>
                        </a:rPr>
                        <a:t>Oven Baked Youngs MSC Accredited Pollock </a:t>
                      </a:r>
                    </a:p>
                    <a:p>
                      <a:pPr marL="0" lvl="0" indent="0" algn="l">
                        <a:lnSpc>
                          <a:spcPts val="1960"/>
                        </a:lnSpc>
                        <a:spcBef>
                          <a:spcPct val="0"/>
                        </a:spcBef>
                      </a:pPr>
                      <a:r>
                        <a:rPr lang="en-US" sz="1400" dirty="0">
                          <a:solidFill>
                            <a:schemeClr val="tx1"/>
                          </a:solidFill>
                          <a:latin typeface="Century Gothic" panose="020B0502020202020204" pitchFamily="34" charset="0"/>
                        </a:rPr>
                        <a:t>Fishfingers with Oven Baked Chips and Tomato Ketchup </a:t>
                      </a:r>
                    </a:p>
                    <a:p>
                      <a:endParaRPr lang="en-GB" sz="1400" dirty="0">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1889949154"/>
                  </a:ext>
                </a:extLst>
              </a:tr>
              <a:tr h="370840">
                <a:tc>
                  <a:txBody>
                    <a:bodyPr/>
                    <a:lstStyle/>
                    <a:p>
                      <a:pPr algn="l">
                        <a:lnSpc>
                          <a:spcPts val="1960"/>
                        </a:lnSpc>
                      </a:pPr>
                      <a:r>
                        <a:rPr lang="en-US" sz="1400" b="1" dirty="0">
                          <a:solidFill>
                            <a:srgbClr val="000000"/>
                          </a:solidFill>
                          <a:latin typeface="Century Gothic" panose="020B0502020202020204" pitchFamily="34" charset="0"/>
                        </a:rPr>
                        <a:t>Cheese and Pepper Whirl with Herby Rice</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solidFill>
                            <a:srgbClr val="000000"/>
                          </a:solidFill>
                          <a:latin typeface="Century Gothic" panose="020B0502020202020204" pitchFamily="34" charset="0"/>
                        </a:rPr>
                        <a:t>Cheese, Pepper, Lentil and Tomato Sauce in a Puff Pastry Swirl </a:t>
                      </a:r>
                      <a:r>
                        <a:rPr lang="en-US" sz="1400" kern="1200" dirty="0">
                          <a:solidFill>
                            <a:srgbClr val="000000"/>
                          </a:solidFill>
                          <a:latin typeface="Century Gothic" panose="020B0502020202020204" pitchFamily="34" charset="0"/>
                          <a:ea typeface="+mn-ea"/>
                          <a:cs typeface="+mn-cs"/>
                        </a:rPr>
                        <a:t>with Turmeric &amp; Lemon Rice</a:t>
                      </a:r>
                      <a:endParaRPr lang="en-US" sz="140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b="1" dirty="0">
                          <a:solidFill>
                            <a:srgbClr val="000000"/>
                          </a:solidFill>
                          <a:latin typeface="Century Gothic" panose="020B0502020202020204" pitchFamily="34" charset="0"/>
                        </a:rPr>
                        <a:t>Soya Mince Pasta Bake</a:t>
                      </a:r>
                    </a:p>
                    <a:p>
                      <a:pPr algn="l">
                        <a:lnSpc>
                          <a:spcPts val="1960"/>
                        </a:lnSpc>
                      </a:pPr>
                      <a:r>
                        <a:rPr lang="en-US" sz="1400" b="0" dirty="0">
                          <a:solidFill>
                            <a:srgbClr val="000000"/>
                          </a:solidFill>
                          <a:latin typeface="Century Gothic" panose="020B0502020202020204" pitchFamily="34" charset="0"/>
                        </a:rPr>
                        <a:t>Soya Mince </a:t>
                      </a:r>
                      <a:r>
                        <a:rPr lang="en-US" sz="1400" dirty="0">
                          <a:solidFill>
                            <a:srgbClr val="000000"/>
                          </a:solidFill>
                          <a:latin typeface="Century Gothic" panose="020B0502020202020204" pitchFamily="34" charset="0"/>
                        </a:rPr>
                        <a:t>in a Lentil Tomato Sauce with Homemade Macaroni Cheese layered on top</a:t>
                      </a:r>
                      <a:endParaRPr lang="en-US" sz="1400" b="0" dirty="0">
                        <a:solidFill>
                          <a:srgbClr val="000000"/>
                        </a:solidFill>
                        <a:latin typeface="Century Gothic" panose="020B0502020202020204" pitchFamily="34" charset="0"/>
                      </a:endParaRPr>
                    </a:p>
                    <a:p>
                      <a:pPr algn="l">
                        <a:lnSpc>
                          <a:spcPts val="1960"/>
                        </a:lnSpc>
                      </a:pPr>
                      <a:endParaRPr lang="en-GB" sz="1400" dirty="0">
                        <a:highlight>
                          <a:srgbClr val="FFFF00"/>
                        </a:highlight>
                        <a:latin typeface="Century Gothic" panose="020B0502020202020204" pitchFamily="34" charset="0"/>
                      </a:endParaRPr>
                    </a:p>
                    <a:p>
                      <a:pPr algn="l">
                        <a:lnSpc>
                          <a:spcPts val="1960"/>
                        </a:lnSpc>
                      </a:pPr>
                      <a:endParaRPr lang="en-GB" sz="1400" dirty="0">
                        <a:highlight>
                          <a:srgbClr val="FFFF00"/>
                        </a:highlight>
                        <a:latin typeface="Century Gothic" panose="020B0502020202020204" pitchFamily="34" charset="0"/>
                      </a:endParaRPr>
                    </a:p>
                    <a:p>
                      <a:pPr algn="l">
                        <a:lnSpc>
                          <a:spcPts val="1960"/>
                        </a:lnSpc>
                      </a:pPr>
                      <a:endParaRPr lang="en-GB" sz="1400" dirty="0">
                        <a:highlight>
                          <a:srgbClr val="FFFF00"/>
                        </a:highlight>
                        <a:latin typeface="Century Gothic" panose="020B0502020202020204" pitchFamily="34" charset="0"/>
                      </a:endParaRPr>
                    </a:p>
                    <a:p>
                      <a:pPr algn="l">
                        <a:lnSpc>
                          <a:spcPts val="1960"/>
                        </a:lnSpc>
                      </a:pPr>
                      <a:endParaRPr lang="en-GB" sz="1400" dirty="0">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rtl="0" fontAlgn="base"/>
                      <a:r>
                        <a:rPr lang="en-US" sz="1400" b="1" kern="1200" dirty="0">
                          <a:solidFill>
                            <a:schemeClr val="tx1"/>
                          </a:solidFill>
                          <a:latin typeface="Century Gothic" panose="020B0502020202020204" pitchFamily="34" charset="0"/>
                          <a:ea typeface="+mn-ea"/>
                          <a:cs typeface="+mn-cs"/>
                        </a:rPr>
                        <a:t>Vegan Sausage, Roast Potatoes &amp; Gravy​</a:t>
                      </a:r>
                    </a:p>
                    <a:p>
                      <a:pPr rtl="0" fontAlgn="base"/>
                      <a:r>
                        <a:rPr lang="en-US" sz="1400" kern="1200" dirty="0">
                          <a:solidFill>
                            <a:schemeClr val="tx1"/>
                          </a:solidFill>
                          <a:latin typeface="Century Gothic" panose="020B0502020202020204" pitchFamily="34" charset="0"/>
                          <a:ea typeface="+mn-ea"/>
                          <a:cs typeface="+mn-cs"/>
                        </a:rPr>
                        <a:t>Forest Green  Kitchen Vegan Sausage served with ​Homemade Roasted ​</a:t>
                      </a:r>
                    </a:p>
                    <a:p>
                      <a:pPr rtl="0" fontAlgn="base"/>
                      <a:r>
                        <a:rPr lang="en-US" sz="1400" kern="1200" dirty="0">
                          <a:solidFill>
                            <a:schemeClr val="tx1"/>
                          </a:solidFill>
                          <a:latin typeface="Century Gothic"/>
                          <a:ea typeface="+mn-ea"/>
                          <a:cs typeface="+mn-cs"/>
                        </a:rPr>
                        <a:t>Potatoes and Gravy</a:t>
                      </a:r>
                    </a:p>
                    <a:p>
                      <a:pPr marL="0" marR="0" lvl="0" indent="0" algn="l" defTabSz="914400" rtl="0" eaLnBrk="1" fontAlgn="auto" latinLnBrk="0" hangingPunct="1">
                        <a:lnSpc>
                          <a:spcPts val="1960"/>
                        </a:lnSpc>
                        <a:spcBef>
                          <a:spcPts val="0"/>
                        </a:spcBef>
                        <a:spcAft>
                          <a:spcPts val="0"/>
                        </a:spcAft>
                        <a:buClrTx/>
                        <a:buSzTx/>
                        <a:buFontTx/>
                        <a:buNone/>
                        <a:tabLst/>
                        <a:defRPr/>
                      </a:pPr>
                      <a:endParaRPr lang="en-GB" sz="1400" b="0" dirty="0">
                        <a:solidFill>
                          <a:srgbClr val="000000"/>
                        </a:solidFill>
                        <a:latin typeface="Century Gothic" panose="020B0502020202020204" pitchFamily="34" charset="0"/>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GB" sz="1400" b="0" dirty="0">
                        <a:solidFill>
                          <a:srgbClr val="000000"/>
                        </a:solidFill>
                        <a:latin typeface="Century Gothic" panose="020B0502020202020204" pitchFamily="34" charset="0"/>
                      </a:endParaRPr>
                    </a:p>
                    <a:p>
                      <a:pPr marL="0" marR="0" lvl="0" indent="0" algn="l" defTabSz="914400" rtl="0" eaLnBrk="1" fontAlgn="auto" latinLnBrk="0" hangingPunct="1">
                        <a:lnSpc>
                          <a:spcPts val="1960"/>
                        </a:lnSpc>
                        <a:spcBef>
                          <a:spcPts val="0"/>
                        </a:spcBef>
                        <a:spcAft>
                          <a:spcPts val="0"/>
                        </a:spcAft>
                        <a:buClrTx/>
                        <a:buSzTx/>
                        <a:buFontTx/>
                        <a:buNone/>
                        <a:tabLst/>
                        <a:defRPr/>
                      </a:pPr>
                      <a:r>
                        <a:rPr lang="en-GB" sz="1800" b="0" i="0" kern="1200" dirty="0">
                          <a:solidFill>
                            <a:schemeClr val="dk1"/>
                          </a:solidFill>
                          <a:effectLst/>
                          <a:latin typeface="+mn-lt"/>
                          <a:ea typeface="+mn-ea"/>
                          <a:cs typeface="+mn-cs"/>
                        </a:rPr>
                        <a:t> </a:t>
                      </a:r>
                      <a:endParaRPr lang="en-GB" sz="1400" b="0" dirty="0">
                        <a:solidFill>
                          <a:srgbClr val="000000"/>
                        </a:solidFill>
                        <a:latin typeface="Century Gothic" panose="020B0502020202020204" pitchFamily="34" charset="0"/>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GB" sz="1400" b="0" dirty="0">
                        <a:solidFill>
                          <a:srgbClr val="000000"/>
                        </a:solidFill>
                        <a:latin typeface="Century Gothic" panose="020B0502020202020204" pitchFamily="34" charset="0"/>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US" sz="140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b="1" dirty="0">
                          <a:solidFill>
                            <a:schemeClr val="tx1"/>
                          </a:solidFill>
                          <a:latin typeface="Century Gothic" panose="020B0502020202020204" pitchFamily="34" charset="0"/>
                        </a:rPr>
                        <a:t>Coconut Curry with Rice</a:t>
                      </a:r>
                    </a:p>
                    <a:p>
                      <a:pPr algn="l">
                        <a:lnSpc>
                          <a:spcPts val="1960"/>
                        </a:lnSpc>
                      </a:pPr>
                      <a:r>
                        <a:rPr lang="en-US" sz="1400" dirty="0">
                          <a:solidFill>
                            <a:schemeClr val="tx1"/>
                          </a:solidFill>
                          <a:latin typeface="Century Gothic" panose="020B0502020202020204" pitchFamily="34" charset="0"/>
                        </a:rPr>
                        <a:t>A Mild Creamy Coconut Curry with Chickpeas Served with 50/50 </a:t>
                      </a:r>
                      <a:r>
                        <a:rPr lang="en-US" sz="1400" dirty="0" err="1">
                          <a:solidFill>
                            <a:schemeClr val="tx1"/>
                          </a:solidFill>
                          <a:latin typeface="Century Gothic" panose="020B0502020202020204" pitchFamily="34" charset="0"/>
                        </a:rPr>
                        <a:t>Wholemeal</a:t>
                      </a:r>
                      <a:r>
                        <a:rPr lang="en-US" sz="1400" dirty="0">
                          <a:solidFill>
                            <a:schemeClr val="tx1"/>
                          </a:solidFill>
                          <a:latin typeface="Century Gothic" panose="020B0502020202020204" pitchFamily="34" charset="0"/>
                        </a:rPr>
                        <a:t> Rice</a:t>
                      </a:r>
                      <a:endParaRPr lang="en-GB" sz="1400" dirty="0">
                        <a:solidFill>
                          <a:schemeClr val="tx1"/>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b="1" dirty="0">
                          <a:solidFill>
                            <a:srgbClr val="000000"/>
                          </a:solidFill>
                          <a:latin typeface="Century Gothic" panose="020B0502020202020204" pitchFamily="34" charset="0"/>
                        </a:rPr>
                        <a:t>NEW Cheesy Broccoli Frittata with Chips and Tomato Ketchup</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Century Gothic" panose="020B0502020202020204" pitchFamily="34" charset="0"/>
                        </a:rPr>
                        <a:t>Homemade Baked Cheddar Cheese and Broccoli Frittata with Oven Baked Chips and Tomato Ketchup</a:t>
                      </a:r>
                    </a:p>
                    <a:p>
                      <a:endParaRPr lang="en-GB" sz="140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3403764832"/>
                  </a:ext>
                </a:extLst>
              </a:tr>
              <a:tr h="440690">
                <a:tc gridSpan="5">
                  <a:txBody>
                    <a:bodyPr/>
                    <a:lstStyle/>
                    <a:p>
                      <a:pPr algn="ctr">
                        <a:lnSpc>
                          <a:spcPts val="1960"/>
                        </a:lnSpc>
                      </a:pPr>
                      <a:r>
                        <a:rPr lang="en-US" sz="1400" dirty="0">
                          <a:solidFill>
                            <a:srgbClr val="000000"/>
                          </a:solidFill>
                          <a:latin typeface="Century Gothic" panose="020B0502020202020204" pitchFamily="34" charset="0"/>
                        </a:rPr>
                        <a:t>Each day we serve a choice of two vegetables such as Carrots, Broccoli, Cauliflower, Sweetcorn, Peas, Baked Beans, Green Beans, Cabbage, Peppers.</a:t>
                      </a:r>
                    </a:p>
                    <a:p>
                      <a:pPr marL="0" lvl="0" indent="0" algn="ctr">
                        <a:lnSpc>
                          <a:spcPts val="1960"/>
                        </a:lnSpc>
                        <a:spcBef>
                          <a:spcPct val="0"/>
                        </a:spcBef>
                      </a:pPr>
                      <a:r>
                        <a:rPr lang="en-US" sz="1400" dirty="0">
                          <a:solidFill>
                            <a:srgbClr val="000000"/>
                          </a:solidFill>
                          <a:latin typeface="Century Gothic" panose="020B0502020202020204" pitchFamily="34" charset="0"/>
                        </a:rPr>
                        <a:t>We also serve a daily salad selection for pupils to help themselves to.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4224293292"/>
                  </a:ext>
                </a:extLst>
              </a:tr>
              <a:tr h="0">
                <a:tc>
                  <a:txBody>
                    <a:bodyPr/>
                    <a:lstStyle/>
                    <a:p>
                      <a:pPr algn="l">
                        <a:lnSpc>
                          <a:spcPts val="1960"/>
                        </a:lnSpc>
                      </a:pPr>
                      <a:r>
                        <a:rPr lang="en-US" sz="1400" b="1" dirty="0">
                          <a:solidFill>
                            <a:srgbClr val="000000"/>
                          </a:solidFill>
                          <a:latin typeface="Century Gothic" panose="020B0502020202020204" pitchFamily="34" charset="0"/>
                        </a:rPr>
                        <a:t>Oaty Cookie</a:t>
                      </a:r>
                    </a:p>
                    <a:p>
                      <a:pPr algn="l">
                        <a:lnSpc>
                          <a:spcPts val="1960"/>
                        </a:lnSpc>
                      </a:pPr>
                      <a:r>
                        <a:rPr lang="en-US" sz="1400" b="0" dirty="0">
                          <a:solidFill>
                            <a:srgbClr val="000000"/>
                          </a:solidFill>
                          <a:latin typeface="Century Gothic" panose="020B0502020202020204" pitchFamily="34" charset="0"/>
                        </a:rPr>
                        <a:t>Homemade Oaty Cookie made from Oats, </a:t>
                      </a:r>
                      <a:r>
                        <a:rPr lang="en-US" sz="1400" b="0" dirty="0" err="1">
                          <a:solidFill>
                            <a:srgbClr val="000000"/>
                          </a:solidFill>
                          <a:latin typeface="Century Gothic" panose="020B0502020202020204" pitchFamily="34" charset="0"/>
                        </a:rPr>
                        <a:t>Wholemeal</a:t>
                      </a:r>
                      <a:r>
                        <a:rPr lang="en-US" sz="1400" b="0" dirty="0">
                          <a:solidFill>
                            <a:srgbClr val="000000"/>
                          </a:solidFill>
                          <a:latin typeface="Century Gothic" panose="020B0502020202020204" pitchFamily="34" charset="0"/>
                        </a:rPr>
                        <a:t> Flour and </a:t>
                      </a:r>
                    </a:p>
                    <a:p>
                      <a:pPr marL="0" lvl="0" indent="0" algn="l">
                        <a:lnSpc>
                          <a:spcPts val="1960"/>
                        </a:lnSpc>
                        <a:spcBef>
                          <a:spcPct val="0"/>
                        </a:spcBef>
                      </a:pPr>
                      <a:r>
                        <a:rPr lang="en-US" sz="1400" b="0" dirty="0">
                          <a:solidFill>
                            <a:srgbClr val="000000"/>
                          </a:solidFill>
                          <a:latin typeface="Century Gothic" panose="020B0502020202020204" pitchFamily="34" charset="0"/>
                        </a:rPr>
                        <a:t>Self- Raising Flour</a:t>
                      </a:r>
                    </a:p>
                    <a:p>
                      <a:pPr algn="l">
                        <a:lnSpc>
                          <a:spcPts val="1960"/>
                        </a:lnSpc>
                      </a:pPr>
                      <a:endParaRPr lang="en-US" sz="1400" dirty="0">
                        <a:solidFill>
                          <a:srgbClr val="000000"/>
                        </a:solidFill>
                        <a:latin typeface="Century Gothic" panose="020B0502020202020204" pitchFamily="34" charset="0"/>
                      </a:endParaRPr>
                    </a:p>
                    <a:p>
                      <a:pPr algn="l">
                        <a:lnSpc>
                          <a:spcPts val="1960"/>
                        </a:lnSpc>
                      </a:pPr>
                      <a:endParaRPr lang="en-US" sz="1400" dirty="0">
                        <a:solidFill>
                          <a:srgbClr val="000000"/>
                        </a:solidFill>
                        <a:highlight>
                          <a:srgbClr val="FFFF00"/>
                        </a:highlight>
                        <a:latin typeface="Century Gothic" panose="020B0502020202020204" pitchFamily="34" charset="0"/>
                      </a:endParaRPr>
                    </a:p>
                    <a:p>
                      <a:endParaRPr lang="en-GB" sz="1400" dirty="0">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b="1">
                          <a:solidFill>
                            <a:schemeClr val="tx1"/>
                          </a:solidFill>
                          <a:latin typeface="Century Gothic"/>
                        </a:rPr>
                        <a:t>Orange Drizzle Cake </a:t>
                      </a:r>
                      <a:endParaRPr lang="en-US">
                        <a:latin typeface="Century Gothic"/>
                      </a:endParaRPr>
                    </a:p>
                    <a:p>
                      <a:pPr algn="l">
                        <a:lnSpc>
                          <a:spcPts val="1960"/>
                        </a:lnSpc>
                      </a:pPr>
                      <a:r>
                        <a:rPr lang="en-US" sz="1400">
                          <a:solidFill>
                            <a:schemeClr val="tx1"/>
                          </a:solidFill>
                          <a:latin typeface="Century Gothic" panose="020B0502020202020204" pitchFamily="34" charset="0"/>
                        </a:rPr>
                        <a:t>Homemade Sponge Cake with Orange Zest and a Drizzle of Orange Icing</a:t>
                      </a:r>
                    </a:p>
                    <a:p>
                      <a:pPr algn="l">
                        <a:lnSpc>
                          <a:spcPts val="1960"/>
                        </a:lnSpc>
                      </a:pPr>
                      <a:endParaRPr lang="en-US" sz="140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b="1" dirty="0">
                          <a:solidFill>
                            <a:srgbClr val="000000"/>
                          </a:solidFill>
                          <a:latin typeface="Century Gothic" panose="020B0502020202020204" pitchFamily="34" charset="0"/>
                        </a:rPr>
                        <a:t>Ice Cream with Fresh Fruit</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solidFill>
                            <a:srgbClr val="000000"/>
                          </a:solidFill>
                          <a:latin typeface="Century Gothic" panose="020B0502020202020204" pitchFamily="34" charset="0"/>
                        </a:rPr>
                        <a:t>Vanilla Ice Cream served with Fresh Fruit (</a:t>
                      </a:r>
                      <a:r>
                        <a:rPr lang="en-US" sz="1400" b="0" dirty="0">
                          <a:solidFill>
                            <a:schemeClr val="tx1"/>
                          </a:solidFill>
                          <a:latin typeface="Century Gothic" panose="020B0502020202020204" pitchFamily="34" charset="0"/>
                        </a:rPr>
                        <a:t>Apple, Orange, Peach, Mandarin and Pear)</a:t>
                      </a:r>
                      <a:endParaRPr lang="en-US" sz="1400" dirty="0">
                        <a:solidFill>
                          <a:srgbClr val="000000"/>
                        </a:solidFill>
                        <a:latin typeface="Century Gothic" panose="020B0502020202020204" pitchFamily="34" charset="0"/>
                      </a:endParaRPr>
                    </a:p>
                    <a:p>
                      <a:pPr algn="l">
                        <a:lnSpc>
                          <a:spcPts val="1960"/>
                        </a:lnSpc>
                      </a:pPr>
                      <a:endParaRPr lang="en-US" sz="140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r>
                        <a:rPr lang="en-GB" sz="1400" b="1" kern="1200" dirty="0">
                          <a:solidFill>
                            <a:srgbClr val="000000"/>
                          </a:solidFill>
                          <a:latin typeface="Century Gothic" panose="020B0502020202020204" pitchFamily="34" charset="0"/>
                          <a:ea typeface="+mn-ea"/>
                          <a:cs typeface="+mn-cs"/>
                        </a:rPr>
                        <a:t>Carrot Cake with Custard</a:t>
                      </a:r>
                    </a:p>
                    <a:p>
                      <a:r>
                        <a:rPr lang="en-GB" sz="1400" kern="1200" dirty="0">
                          <a:solidFill>
                            <a:srgbClr val="000000"/>
                          </a:solidFill>
                          <a:latin typeface="Century Gothic" panose="020B0502020202020204" pitchFamily="34" charset="0"/>
                          <a:ea typeface="+mn-ea"/>
                          <a:cs typeface="+mn-cs"/>
                        </a:rPr>
                        <a:t>Homemade Carrot Sponge Cake served with Custard</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tc>
                  <a:txBody>
                    <a:bodyPr/>
                    <a:lstStyle/>
                    <a:p>
                      <a:pPr algn="l">
                        <a:lnSpc>
                          <a:spcPts val="1960"/>
                        </a:lnSpc>
                      </a:pPr>
                      <a:r>
                        <a:rPr lang="en-US" sz="1400" b="1" dirty="0">
                          <a:solidFill>
                            <a:srgbClr val="000000"/>
                          </a:solidFill>
                          <a:latin typeface="Century Gothic" panose="020B0502020202020204" pitchFamily="34" charset="0"/>
                        </a:rPr>
                        <a:t>Strawberry Jelly with Peaches</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b="0" dirty="0">
                          <a:solidFill>
                            <a:srgbClr val="000000"/>
                          </a:solidFill>
                          <a:latin typeface="Century Gothic" panose="020B0502020202020204" pitchFamily="34" charset="0"/>
                        </a:rPr>
                        <a:t>Vegan Strawberry Flavoured Jelly with Peaches</a:t>
                      </a:r>
                    </a:p>
                    <a:p>
                      <a:pPr algn="l">
                        <a:lnSpc>
                          <a:spcPts val="1960"/>
                        </a:lnSpc>
                      </a:pPr>
                      <a:endParaRPr lang="en-US" sz="1400" dirty="0">
                        <a:solidFill>
                          <a:srgbClr val="000000"/>
                        </a:solidFill>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1503234578"/>
                  </a:ext>
                </a:extLst>
              </a:tr>
            </a:tbl>
          </a:graphicData>
        </a:graphic>
      </p:graphicFrame>
      <p:sp>
        <p:nvSpPr>
          <p:cNvPr id="14" name="Freeform 14"/>
          <p:cNvSpPr/>
          <p:nvPr/>
        </p:nvSpPr>
        <p:spPr>
          <a:xfrm>
            <a:off x="13266494" y="1801393"/>
            <a:ext cx="658423" cy="845272"/>
          </a:xfrm>
          <a:custGeom>
            <a:avLst/>
            <a:gdLst/>
            <a:ahLst/>
            <a:cxnLst/>
            <a:rect l="l" t="t" r="r" b="b"/>
            <a:pathLst>
              <a:path w="658423" h="845272">
                <a:moveTo>
                  <a:pt x="0" y="0"/>
                </a:moveTo>
                <a:lnTo>
                  <a:pt x="658422" y="0"/>
                </a:lnTo>
                <a:lnTo>
                  <a:pt x="658422" y="845272"/>
                </a:lnTo>
                <a:lnTo>
                  <a:pt x="0" y="845272"/>
                </a:lnTo>
                <a:lnTo>
                  <a:pt x="0" y="0"/>
                </a:lnTo>
                <a:close/>
              </a:path>
            </a:pathLst>
          </a:custGeom>
          <a:blipFill>
            <a:blip r:embed="rId2"/>
            <a:stretch>
              <a:fillRect/>
            </a:stretch>
          </a:blipFill>
        </p:spPr>
        <p:txBody>
          <a:bodyPr/>
          <a:lstStyle/>
          <a:p>
            <a:endParaRPr lang="en-GB" dirty="0"/>
          </a:p>
        </p:txBody>
      </p:sp>
      <p:sp>
        <p:nvSpPr>
          <p:cNvPr id="66" name="Freeform 66"/>
          <p:cNvSpPr/>
          <p:nvPr/>
        </p:nvSpPr>
        <p:spPr>
          <a:xfrm>
            <a:off x="6891541" y="1830571"/>
            <a:ext cx="608520" cy="845272"/>
          </a:xfrm>
          <a:custGeom>
            <a:avLst/>
            <a:gdLst/>
            <a:ahLst/>
            <a:cxnLst/>
            <a:rect l="l" t="t" r="r" b="b"/>
            <a:pathLst>
              <a:path w="658423" h="845272">
                <a:moveTo>
                  <a:pt x="0" y="0"/>
                </a:moveTo>
                <a:lnTo>
                  <a:pt x="658423" y="0"/>
                </a:lnTo>
                <a:lnTo>
                  <a:pt x="658423" y="845272"/>
                </a:lnTo>
                <a:lnTo>
                  <a:pt x="0" y="845272"/>
                </a:lnTo>
                <a:lnTo>
                  <a:pt x="0" y="0"/>
                </a:lnTo>
                <a:close/>
              </a:path>
            </a:pathLst>
          </a:custGeom>
          <a:blipFill>
            <a:blip r:embed="rId2"/>
            <a:stretch>
              <a:fillRect l="-8200" r="-1"/>
            </a:stretch>
          </a:blipFill>
        </p:spPr>
        <p:txBody>
          <a:bodyPr/>
          <a:lstStyle/>
          <a:p>
            <a:endParaRPr lang="en-GB" dirty="0"/>
          </a:p>
        </p:txBody>
      </p:sp>
      <p:sp>
        <p:nvSpPr>
          <p:cNvPr id="79" name="TextBox 79"/>
          <p:cNvSpPr txBox="1"/>
          <p:nvPr/>
        </p:nvSpPr>
        <p:spPr>
          <a:xfrm>
            <a:off x="7042589" y="-4661"/>
            <a:ext cx="4636739" cy="1476686"/>
          </a:xfrm>
          <a:prstGeom prst="rect">
            <a:avLst/>
          </a:prstGeom>
        </p:spPr>
        <p:txBody>
          <a:bodyPr wrap="square" lIns="0" tIns="0" rIns="0" bIns="0" rtlCol="0" anchor="t">
            <a:spAutoFit/>
          </a:bodyPr>
          <a:lstStyle/>
          <a:p>
            <a:pPr marL="0" lvl="0" indent="0" algn="ctr">
              <a:lnSpc>
                <a:spcPts val="12880"/>
              </a:lnSpc>
              <a:spcBef>
                <a:spcPct val="0"/>
              </a:spcBef>
            </a:pPr>
            <a:r>
              <a:rPr lang="en-US" sz="9200" spc="-138" dirty="0">
                <a:solidFill>
                  <a:srgbClr val="065FA9"/>
                </a:solidFill>
                <a:latin typeface="Barlow Condensed Bold"/>
              </a:rPr>
              <a:t>WEEK ONE</a:t>
            </a:r>
          </a:p>
        </p:txBody>
      </p:sp>
      <p:grpSp>
        <p:nvGrpSpPr>
          <p:cNvPr id="152" name="Group 24">
            <a:extLst>
              <a:ext uri="{FF2B5EF4-FFF2-40B4-BE49-F238E27FC236}">
                <a16:creationId xmlns:a16="http://schemas.microsoft.com/office/drawing/2014/main" id="{40D9E17A-BCBA-C0AD-7B80-1F0D3B54ED75}"/>
              </a:ext>
            </a:extLst>
          </p:cNvPr>
          <p:cNvGrpSpPr/>
          <p:nvPr/>
        </p:nvGrpSpPr>
        <p:grpSpPr>
          <a:xfrm>
            <a:off x="13092745" y="3463692"/>
            <a:ext cx="849460" cy="756542"/>
            <a:chOff x="0" y="43144"/>
            <a:chExt cx="1132614" cy="1008722"/>
          </a:xfrm>
        </p:grpSpPr>
        <p:grpSp>
          <p:nvGrpSpPr>
            <p:cNvPr id="153" name="Group 25">
              <a:extLst>
                <a:ext uri="{FF2B5EF4-FFF2-40B4-BE49-F238E27FC236}">
                  <a16:creationId xmlns:a16="http://schemas.microsoft.com/office/drawing/2014/main" id="{15B1B474-BC26-115A-1548-F7A009E4AF5D}"/>
                </a:ext>
              </a:extLst>
            </p:cNvPr>
            <p:cNvGrpSpPr/>
            <p:nvPr/>
          </p:nvGrpSpPr>
          <p:grpSpPr>
            <a:xfrm>
              <a:off x="0" y="43144"/>
              <a:ext cx="1008722" cy="1008722"/>
              <a:chOff x="0" y="0"/>
              <a:chExt cx="812800" cy="812800"/>
            </a:xfrm>
          </p:grpSpPr>
          <p:sp>
            <p:nvSpPr>
              <p:cNvPr id="157" name="Freeform 26">
                <a:extLst>
                  <a:ext uri="{FF2B5EF4-FFF2-40B4-BE49-F238E27FC236}">
                    <a16:creationId xmlns:a16="http://schemas.microsoft.com/office/drawing/2014/main" id="{13F48F64-7B7E-0E9F-92AB-67FAB7AD97A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58" name="TextBox 27">
                <a:extLst>
                  <a:ext uri="{FF2B5EF4-FFF2-40B4-BE49-F238E27FC236}">
                    <a16:creationId xmlns:a16="http://schemas.microsoft.com/office/drawing/2014/main" id="{79C4561C-7AFE-E2B9-45B0-D87BCCF8FD0C}"/>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54" name="Freeform 28">
              <a:extLst>
                <a:ext uri="{FF2B5EF4-FFF2-40B4-BE49-F238E27FC236}">
                  <a16:creationId xmlns:a16="http://schemas.microsoft.com/office/drawing/2014/main" id="{BE2AC3CF-3C6A-76C1-BD37-6918C15F5880}"/>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GB" dirty="0"/>
            </a:p>
          </p:txBody>
        </p:sp>
        <p:sp>
          <p:nvSpPr>
            <p:cNvPr id="155" name="TextBox 29">
              <a:extLst>
                <a:ext uri="{FF2B5EF4-FFF2-40B4-BE49-F238E27FC236}">
                  <a16:creationId xmlns:a16="http://schemas.microsoft.com/office/drawing/2014/main" id="{03B2A12A-267A-453A-F9E2-11D74B4B3B89}"/>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56" name="TextBox 30">
              <a:extLst>
                <a:ext uri="{FF2B5EF4-FFF2-40B4-BE49-F238E27FC236}">
                  <a16:creationId xmlns:a16="http://schemas.microsoft.com/office/drawing/2014/main" id="{0CBEFCF3-F848-3CE7-429A-6444D2E6CD40}"/>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59" name="Group 24">
            <a:extLst>
              <a:ext uri="{FF2B5EF4-FFF2-40B4-BE49-F238E27FC236}">
                <a16:creationId xmlns:a16="http://schemas.microsoft.com/office/drawing/2014/main" id="{0B174E70-06AE-C5D9-F1A9-471BB0D84225}"/>
              </a:ext>
            </a:extLst>
          </p:cNvPr>
          <p:cNvGrpSpPr/>
          <p:nvPr/>
        </p:nvGrpSpPr>
        <p:grpSpPr>
          <a:xfrm>
            <a:off x="13107969" y="5888346"/>
            <a:ext cx="849460" cy="756542"/>
            <a:chOff x="0" y="43144"/>
            <a:chExt cx="1132614" cy="1008722"/>
          </a:xfrm>
        </p:grpSpPr>
        <p:grpSp>
          <p:nvGrpSpPr>
            <p:cNvPr id="160" name="Group 25">
              <a:extLst>
                <a:ext uri="{FF2B5EF4-FFF2-40B4-BE49-F238E27FC236}">
                  <a16:creationId xmlns:a16="http://schemas.microsoft.com/office/drawing/2014/main" id="{B67EA6C8-BE0A-8321-F011-B0AD0FBA4C23}"/>
                </a:ext>
              </a:extLst>
            </p:cNvPr>
            <p:cNvGrpSpPr/>
            <p:nvPr/>
          </p:nvGrpSpPr>
          <p:grpSpPr>
            <a:xfrm>
              <a:off x="0" y="43144"/>
              <a:ext cx="1008722" cy="1008722"/>
              <a:chOff x="0" y="0"/>
              <a:chExt cx="812800" cy="812800"/>
            </a:xfrm>
          </p:grpSpPr>
          <p:sp>
            <p:nvSpPr>
              <p:cNvPr id="164" name="Freeform 26">
                <a:extLst>
                  <a:ext uri="{FF2B5EF4-FFF2-40B4-BE49-F238E27FC236}">
                    <a16:creationId xmlns:a16="http://schemas.microsoft.com/office/drawing/2014/main" id="{4603AB6E-5E94-EC99-0CEE-E89BAC6FEB8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65" name="TextBox 27">
                <a:extLst>
                  <a:ext uri="{FF2B5EF4-FFF2-40B4-BE49-F238E27FC236}">
                    <a16:creationId xmlns:a16="http://schemas.microsoft.com/office/drawing/2014/main" id="{FB046339-FD27-4760-6A96-5F3937B1B9E1}"/>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61" name="Freeform 28">
              <a:extLst>
                <a:ext uri="{FF2B5EF4-FFF2-40B4-BE49-F238E27FC236}">
                  <a16:creationId xmlns:a16="http://schemas.microsoft.com/office/drawing/2014/main" id="{E48B65F9-0F1D-DBCE-A0E6-2912266C6A99}"/>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GB" dirty="0"/>
            </a:p>
          </p:txBody>
        </p:sp>
        <p:sp>
          <p:nvSpPr>
            <p:cNvPr id="162" name="TextBox 29">
              <a:extLst>
                <a:ext uri="{FF2B5EF4-FFF2-40B4-BE49-F238E27FC236}">
                  <a16:creationId xmlns:a16="http://schemas.microsoft.com/office/drawing/2014/main" id="{617FA2D2-F258-019C-2E8D-2A1396EB6298}"/>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63" name="TextBox 30">
              <a:extLst>
                <a:ext uri="{FF2B5EF4-FFF2-40B4-BE49-F238E27FC236}">
                  <a16:creationId xmlns:a16="http://schemas.microsoft.com/office/drawing/2014/main" id="{39FE6361-3DD4-E733-77F2-AEDBB2432314}"/>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73" name="Group 24">
            <a:extLst>
              <a:ext uri="{FF2B5EF4-FFF2-40B4-BE49-F238E27FC236}">
                <a16:creationId xmlns:a16="http://schemas.microsoft.com/office/drawing/2014/main" id="{AD33866D-E417-7852-B8AA-98B2B7AE7BE6}"/>
              </a:ext>
            </a:extLst>
          </p:cNvPr>
          <p:cNvGrpSpPr/>
          <p:nvPr/>
        </p:nvGrpSpPr>
        <p:grpSpPr>
          <a:xfrm>
            <a:off x="3407538" y="3450708"/>
            <a:ext cx="849460" cy="756542"/>
            <a:chOff x="0" y="43144"/>
            <a:chExt cx="1132614" cy="1008722"/>
          </a:xfrm>
        </p:grpSpPr>
        <p:grpSp>
          <p:nvGrpSpPr>
            <p:cNvPr id="174" name="Group 25">
              <a:extLst>
                <a:ext uri="{FF2B5EF4-FFF2-40B4-BE49-F238E27FC236}">
                  <a16:creationId xmlns:a16="http://schemas.microsoft.com/office/drawing/2014/main" id="{CE163D81-7914-0283-AA32-0F2856C01473}"/>
                </a:ext>
              </a:extLst>
            </p:cNvPr>
            <p:cNvGrpSpPr/>
            <p:nvPr/>
          </p:nvGrpSpPr>
          <p:grpSpPr>
            <a:xfrm>
              <a:off x="0" y="43144"/>
              <a:ext cx="1008722" cy="1008722"/>
              <a:chOff x="0" y="0"/>
              <a:chExt cx="812800" cy="812800"/>
            </a:xfrm>
          </p:grpSpPr>
          <p:sp>
            <p:nvSpPr>
              <p:cNvPr id="178" name="Freeform 26">
                <a:extLst>
                  <a:ext uri="{FF2B5EF4-FFF2-40B4-BE49-F238E27FC236}">
                    <a16:creationId xmlns:a16="http://schemas.microsoft.com/office/drawing/2014/main" id="{5A89D7AA-FA9D-50E8-E9E8-2E21CCAD614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79" name="TextBox 27">
                <a:extLst>
                  <a:ext uri="{FF2B5EF4-FFF2-40B4-BE49-F238E27FC236}">
                    <a16:creationId xmlns:a16="http://schemas.microsoft.com/office/drawing/2014/main" id="{5A141356-F619-19C2-FAC4-531794449C35}"/>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75" name="Freeform 28">
              <a:extLst>
                <a:ext uri="{FF2B5EF4-FFF2-40B4-BE49-F238E27FC236}">
                  <a16:creationId xmlns:a16="http://schemas.microsoft.com/office/drawing/2014/main" id="{FA9FF2B4-F47D-6CEA-C02A-38BD85ABE846}"/>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GB" dirty="0"/>
            </a:p>
          </p:txBody>
        </p:sp>
        <p:sp>
          <p:nvSpPr>
            <p:cNvPr id="176" name="TextBox 29">
              <a:extLst>
                <a:ext uri="{FF2B5EF4-FFF2-40B4-BE49-F238E27FC236}">
                  <a16:creationId xmlns:a16="http://schemas.microsoft.com/office/drawing/2014/main" id="{FCBD7FFA-9062-8694-FB62-1DB994543DBD}"/>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77" name="TextBox 30">
              <a:extLst>
                <a:ext uri="{FF2B5EF4-FFF2-40B4-BE49-F238E27FC236}">
                  <a16:creationId xmlns:a16="http://schemas.microsoft.com/office/drawing/2014/main" id="{A63CFD44-BDAF-0DD5-6CEC-1153007C4D03}"/>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80" name="Group 24">
            <a:extLst>
              <a:ext uri="{FF2B5EF4-FFF2-40B4-BE49-F238E27FC236}">
                <a16:creationId xmlns:a16="http://schemas.microsoft.com/office/drawing/2014/main" id="{C326EACD-1BFB-6082-CD89-8B021A957FDA}"/>
              </a:ext>
            </a:extLst>
          </p:cNvPr>
          <p:cNvGrpSpPr/>
          <p:nvPr/>
        </p:nvGrpSpPr>
        <p:grpSpPr>
          <a:xfrm>
            <a:off x="3328424" y="5834758"/>
            <a:ext cx="849460" cy="756542"/>
            <a:chOff x="0" y="43144"/>
            <a:chExt cx="1132614" cy="1008722"/>
          </a:xfrm>
        </p:grpSpPr>
        <p:grpSp>
          <p:nvGrpSpPr>
            <p:cNvPr id="181" name="Group 25">
              <a:extLst>
                <a:ext uri="{FF2B5EF4-FFF2-40B4-BE49-F238E27FC236}">
                  <a16:creationId xmlns:a16="http://schemas.microsoft.com/office/drawing/2014/main" id="{29276D95-8AF5-AA22-08B3-9058CAB4B89A}"/>
                </a:ext>
              </a:extLst>
            </p:cNvPr>
            <p:cNvGrpSpPr/>
            <p:nvPr/>
          </p:nvGrpSpPr>
          <p:grpSpPr>
            <a:xfrm>
              <a:off x="0" y="43144"/>
              <a:ext cx="1008722" cy="1008722"/>
              <a:chOff x="0" y="0"/>
              <a:chExt cx="812800" cy="812800"/>
            </a:xfrm>
          </p:grpSpPr>
          <p:sp>
            <p:nvSpPr>
              <p:cNvPr id="185" name="Freeform 26">
                <a:extLst>
                  <a:ext uri="{FF2B5EF4-FFF2-40B4-BE49-F238E27FC236}">
                    <a16:creationId xmlns:a16="http://schemas.microsoft.com/office/drawing/2014/main" id="{5CF9EDEC-580F-A50D-C315-F470D5ED860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86" name="TextBox 27">
                <a:extLst>
                  <a:ext uri="{FF2B5EF4-FFF2-40B4-BE49-F238E27FC236}">
                    <a16:creationId xmlns:a16="http://schemas.microsoft.com/office/drawing/2014/main" id="{365C632B-40B2-C238-374F-488C7E44B8D9}"/>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82" name="Freeform 28">
              <a:extLst>
                <a:ext uri="{FF2B5EF4-FFF2-40B4-BE49-F238E27FC236}">
                  <a16:creationId xmlns:a16="http://schemas.microsoft.com/office/drawing/2014/main" id="{19C8B29B-C506-C2BF-A35D-1A8906AEF5E0}"/>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GB" dirty="0"/>
            </a:p>
          </p:txBody>
        </p:sp>
        <p:sp>
          <p:nvSpPr>
            <p:cNvPr id="183" name="TextBox 29">
              <a:extLst>
                <a:ext uri="{FF2B5EF4-FFF2-40B4-BE49-F238E27FC236}">
                  <a16:creationId xmlns:a16="http://schemas.microsoft.com/office/drawing/2014/main" id="{72D029F4-C74C-94DC-3B3C-6A994CA2092E}"/>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84" name="TextBox 30">
              <a:extLst>
                <a:ext uri="{FF2B5EF4-FFF2-40B4-BE49-F238E27FC236}">
                  <a16:creationId xmlns:a16="http://schemas.microsoft.com/office/drawing/2014/main" id="{382EAA5C-EBDA-E3BA-D56D-FC8B190CEE1C}"/>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pic>
        <p:nvPicPr>
          <p:cNvPr id="247" name="Picture 246" descr="A white text on a black background&#10;&#10;Description automatically generated">
            <a:extLst>
              <a:ext uri="{FF2B5EF4-FFF2-40B4-BE49-F238E27FC236}">
                <a16:creationId xmlns:a16="http://schemas.microsoft.com/office/drawing/2014/main" id="{152E5F04-CAA8-0EF6-080D-0FB135BB607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839142" y="202569"/>
            <a:ext cx="2072267" cy="903028"/>
          </a:xfrm>
          <a:prstGeom prst="rect">
            <a:avLst/>
          </a:prstGeom>
        </p:spPr>
      </p:pic>
      <p:pic>
        <p:nvPicPr>
          <p:cNvPr id="1027" name="Picture 3" descr="MSC label">
            <a:extLst>
              <a:ext uri="{FF2B5EF4-FFF2-40B4-BE49-F238E27FC236}">
                <a16:creationId xmlns:a16="http://schemas.microsoft.com/office/drawing/2014/main" id="{EB8A25B6-4732-D8AA-0FDA-C15C746FECF2}"/>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3538" t="-4379" r="12034" b="-1"/>
          <a:stretch/>
        </p:blipFill>
        <p:spPr bwMode="auto">
          <a:xfrm>
            <a:off x="16306800" y="2173645"/>
            <a:ext cx="642359" cy="919876"/>
          </a:xfrm>
          <a:prstGeom prst="roundRect">
            <a:avLst>
              <a:gd name="adj" fmla="val 11408"/>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CFEE2F4A-BB97-F97D-861C-0D4477AADF5A}"/>
              </a:ext>
            </a:extLst>
          </p:cNvPr>
          <p:cNvSpPr/>
          <p:nvPr/>
        </p:nvSpPr>
        <p:spPr>
          <a:xfrm>
            <a:off x="911949" y="9563100"/>
            <a:ext cx="16385451" cy="609603"/>
          </a:xfrm>
          <a:prstGeom prst="rect">
            <a:avLst/>
          </a:prstGeom>
          <a:solidFill>
            <a:srgbClr val="065FA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latin typeface="Barlow Condensed Bold" panose="020B0604020202020204" charset="0"/>
              </a:rPr>
              <a:t>This information should not be used to manage allergies or intolerances as not all ingredients may be listed out. Please let us know if your child has an allergy or intolerance.</a:t>
            </a:r>
          </a:p>
        </p:txBody>
      </p:sp>
      <p:grpSp>
        <p:nvGrpSpPr>
          <p:cNvPr id="10" name="Group 24">
            <a:extLst>
              <a:ext uri="{FF2B5EF4-FFF2-40B4-BE49-F238E27FC236}">
                <a16:creationId xmlns:a16="http://schemas.microsoft.com/office/drawing/2014/main" id="{9F2D02AF-F551-2814-7AF3-A5874BF4FD48}"/>
              </a:ext>
            </a:extLst>
          </p:cNvPr>
          <p:cNvGrpSpPr/>
          <p:nvPr/>
        </p:nvGrpSpPr>
        <p:grpSpPr>
          <a:xfrm>
            <a:off x="6648317" y="3559138"/>
            <a:ext cx="849461" cy="756542"/>
            <a:chOff x="0" y="43144"/>
            <a:chExt cx="1132614" cy="1008722"/>
          </a:xfrm>
        </p:grpSpPr>
        <p:grpSp>
          <p:nvGrpSpPr>
            <p:cNvPr id="11" name="Group 25">
              <a:extLst>
                <a:ext uri="{FF2B5EF4-FFF2-40B4-BE49-F238E27FC236}">
                  <a16:creationId xmlns:a16="http://schemas.microsoft.com/office/drawing/2014/main" id="{AECF6492-FA95-4BD4-AB5E-B1EC789FAA2C}"/>
                </a:ext>
              </a:extLst>
            </p:cNvPr>
            <p:cNvGrpSpPr/>
            <p:nvPr/>
          </p:nvGrpSpPr>
          <p:grpSpPr>
            <a:xfrm>
              <a:off x="0" y="43144"/>
              <a:ext cx="1008722" cy="1008722"/>
              <a:chOff x="0" y="0"/>
              <a:chExt cx="812800" cy="812800"/>
            </a:xfrm>
          </p:grpSpPr>
          <p:sp>
            <p:nvSpPr>
              <p:cNvPr id="17" name="Freeform 26">
                <a:extLst>
                  <a:ext uri="{FF2B5EF4-FFF2-40B4-BE49-F238E27FC236}">
                    <a16:creationId xmlns:a16="http://schemas.microsoft.com/office/drawing/2014/main" id="{476F3EE5-9BBE-B03B-8622-CB74AAF7BCD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8" name="TextBox 27">
                <a:extLst>
                  <a:ext uri="{FF2B5EF4-FFF2-40B4-BE49-F238E27FC236}">
                    <a16:creationId xmlns:a16="http://schemas.microsoft.com/office/drawing/2014/main" id="{EE158092-EF8C-78EC-449C-E82A36D6D090}"/>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2" name="Freeform 28">
              <a:extLst>
                <a:ext uri="{FF2B5EF4-FFF2-40B4-BE49-F238E27FC236}">
                  <a16:creationId xmlns:a16="http://schemas.microsoft.com/office/drawing/2014/main" id="{0F6A702D-080A-F60B-A078-E400E08978EC}"/>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GB" dirty="0"/>
            </a:p>
          </p:txBody>
        </p:sp>
        <p:sp>
          <p:nvSpPr>
            <p:cNvPr id="15" name="TextBox 29">
              <a:extLst>
                <a:ext uri="{FF2B5EF4-FFF2-40B4-BE49-F238E27FC236}">
                  <a16:creationId xmlns:a16="http://schemas.microsoft.com/office/drawing/2014/main" id="{9739F864-A2B2-BB9C-4F29-703034DA8903}"/>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6" name="TextBox 30">
              <a:extLst>
                <a:ext uri="{FF2B5EF4-FFF2-40B4-BE49-F238E27FC236}">
                  <a16:creationId xmlns:a16="http://schemas.microsoft.com/office/drawing/2014/main" id="{56FCF23C-DE39-FA44-45AF-B130A9769D55}"/>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49" name="Freeform 23">
            <a:extLst>
              <a:ext uri="{FF2B5EF4-FFF2-40B4-BE49-F238E27FC236}">
                <a16:creationId xmlns:a16="http://schemas.microsoft.com/office/drawing/2014/main" id="{3E6D3517-A042-200E-47AA-5A6A928057A1}"/>
              </a:ext>
            </a:extLst>
          </p:cNvPr>
          <p:cNvSpPr/>
          <p:nvPr/>
        </p:nvSpPr>
        <p:spPr>
          <a:xfrm flipH="1">
            <a:off x="12548313" y="5968537"/>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GB" dirty="0"/>
          </a:p>
        </p:txBody>
      </p:sp>
      <p:grpSp>
        <p:nvGrpSpPr>
          <p:cNvPr id="52" name="Group 94">
            <a:extLst>
              <a:ext uri="{FF2B5EF4-FFF2-40B4-BE49-F238E27FC236}">
                <a16:creationId xmlns:a16="http://schemas.microsoft.com/office/drawing/2014/main" id="{BD907B36-EAFF-4A8C-B617-C69535A9B34A}"/>
              </a:ext>
            </a:extLst>
          </p:cNvPr>
          <p:cNvGrpSpPr/>
          <p:nvPr/>
        </p:nvGrpSpPr>
        <p:grpSpPr>
          <a:xfrm>
            <a:off x="1983889" y="8572500"/>
            <a:ext cx="693342" cy="544662"/>
            <a:chOff x="0" y="0"/>
            <a:chExt cx="924457" cy="726216"/>
          </a:xfrm>
        </p:grpSpPr>
        <p:sp>
          <p:nvSpPr>
            <p:cNvPr id="53" name="Freeform 95">
              <a:extLst>
                <a:ext uri="{FF2B5EF4-FFF2-40B4-BE49-F238E27FC236}">
                  <a16:creationId xmlns:a16="http://schemas.microsoft.com/office/drawing/2014/main" id="{CD4C6653-9633-D51C-B1E1-7719CACF3423}"/>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en-GB" dirty="0"/>
            </a:p>
          </p:txBody>
        </p:sp>
        <p:sp>
          <p:nvSpPr>
            <p:cNvPr id="54" name="TextBox 96">
              <a:extLst>
                <a:ext uri="{FF2B5EF4-FFF2-40B4-BE49-F238E27FC236}">
                  <a16:creationId xmlns:a16="http://schemas.microsoft.com/office/drawing/2014/main" id="{4C3CCCEF-ACF8-CB23-C03C-9D282290808E}"/>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55" name="TextBox 97">
              <a:extLst>
                <a:ext uri="{FF2B5EF4-FFF2-40B4-BE49-F238E27FC236}">
                  <a16:creationId xmlns:a16="http://schemas.microsoft.com/office/drawing/2014/main" id="{CF600EB3-D455-2DC8-6F33-614CB3F2C32A}"/>
                </a:ext>
              </a:extLst>
            </p:cNvPr>
            <p:cNvSpPr txBox="1"/>
            <p:nvPr/>
          </p:nvSpPr>
          <p:spPr>
            <a:xfrm>
              <a:off x="0" y="117395"/>
              <a:ext cx="828353" cy="302895"/>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56" name="Group 24">
            <a:extLst>
              <a:ext uri="{FF2B5EF4-FFF2-40B4-BE49-F238E27FC236}">
                <a16:creationId xmlns:a16="http://schemas.microsoft.com/office/drawing/2014/main" id="{48CE4939-3134-015F-55D4-A45AC65C390F}"/>
              </a:ext>
            </a:extLst>
          </p:cNvPr>
          <p:cNvGrpSpPr/>
          <p:nvPr/>
        </p:nvGrpSpPr>
        <p:grpSpPr>
          <a:xfrm>
            <a:off x="3365840" y="8328445"/>
            <a:ext cx="849460" cy="756542"/>
            <a:chOff x="0" y="43144"/>
            <a:chExt cx="1132614" cy="1008722"/>
          </a:xfrm>
        </p:grpSpPr>
        <p:grpSp>
          <p:nvGrpSpPr>
            <p:cNvPr id="57" name="Group 25">
              <a:extLst>
                <a:ext uri="{FF2B5EF4-FFF2-40B4-BE49-F238E27FC236}">
                  <a16:creationId xmlns:a16="http://schemas.microsoft.com/office/drawing/2014/main" id="{45EA160A-A696-C4E6-8487-842632714FA8}"/>
                </a:ext>
              </a:extLst>
            </p:cNvPr>
            <p:cNvGrpSpPr/>
            <p:nvPr/>
          </p:nvGrpSpPr>
          <p:grpSpPr>
            <a:xfrm>
              <a:off x="0" y="43144"/>
              <a:ext cx="1008722" cy="1008722"/>
              <a:chOff x="0" y="0"/>
              <a:chExt cx="812800" cy="812800"/>
            </a:xfrm>
          </p:grpSpPr>
          <p:sp>
            <p:nvSpPr>
              <p:cNvPr id="61" name="Freeform 26">
                <a:extLst>
                  <a:ext uri="{FF2B5EF4-FFF2-40B4-BE49-F238E27FC236}">
                    <a16:creationId xmlns:a16="http://schemas.microsoft.com/office/drawing/2014/main" id="{A0E91FBF-9A53-4D1E-202F-46A0E8294B5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62" name="TextBox 27">
                <a:extLst>
                  <a:ext uri="{FF2B5EF4-FFF2-40B4-BE49-F238E27FC236}">
                    <a16:creationId xmlns:a16="http://schemas.microsoft.com/office/drawing/2014/main" id="{36ECC8A6-DDFE-FB7D-9EF6-8CE985018A37}"/>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58" name="Freeform 28">
              <a:extLst>
                <a:ext uri="{FF2B5EF4-FFF2-40B4-BE49-F238E27FC236}">
                  <a16:creationId xmlns:a16="http://schemas.microsoft.com/office/drawing/2014/main" id="{5AD8A99A-DC99-32FF-BF0F-39A31CF5C20F}"/>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GB" dirty="0"/>
            </a:p>
          </p:txBody>
        </p:sp>
        <p:sp>
          <p:nvSpPr>
            <p:cNvPr id="59" name="TextBox 29">
              <a:extLst>
                <a:ext uri="{FF2B5EF4-FFF2-40B4-BE49-F238E27FC236}">
                  <a16:creationId xmlns:a16="http://schemas.microsoft.com/office/drawing/2014/main" id="{9291F36A-D9A3-319D-79D4-C8A01D9D801E}"/>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60" name="TextBox 30">
              <a:extLst>
                <a:ext uri="{FF2B5EF4-FFF2-40B4-BE49-F238E27FC236}">
                  <a16:creationId xmlns:a16="http://schemas.microsoft.com/office/drawing/2014/main" id="{CD1A8084-7670-D2C6-E50F-590F1B4CE9E6}"/>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63" name="Freeform 23">
            <a:extLst>
              <a:ext uri="{FF2B5EF4-FFF2-40B4-BE49-F238E27FC236}">
                <a16:creationId xmlns:a16="http://schemas.microsoft.com/office/drawing/2014/main" id="{EECB7225-5098-DAC3-9C75-DC385DB19F94}"/>
              </a:ext>
            </a:extLst>
          </p:cNvPr>
          <p:cNvSpPr/>
          <p:nvPr/>
        </p:nvSpPr>
        <p:spPr>
          <a:xfrm rot="20498009" flipH="1">
            <a:off x="2812489" y="8394341"/>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GB" dirty="0"/>
          </a:p>
        </p:txBody>
      </p:sp>
      <p:sp>
        <p:nvSpPr>
          <p:cNvPr id="64" name="Freeform 93">
            <a:extLst>
              <a:ext uri="{FF2B5EF4-FFF2-40B4-BE49-F238E27FC236}">
                <a16:creationId xmlns:a16="http://schemas.microsoft.com/office/drawing/2014/main" id="{DBD87C24-BCF8-9ACA-64E0-62ECCEA43CC3}"/>
              </a:ext>
            </a:extLst>
          </p:cNvPr>
          <p:cNvSpPr/>
          <p:nvPr/>
        </p:nvSpPr>
        <p:spPr>
          <a:xfrm>
            <a:off x="15549132" y="8354198"/>
            <a:ext cx="521739" cy="647188"/>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txBody>
          <a:bodyPr/>
          <a:lstStyle/>
          <a:p>
            <a:endParaRPr lang="en-GB" dirty="0"/>
          </a:p>
        </p:txBody>
      </p:sp>
      <p:grpSp>
        <p:nvGrpSpPr>
          <p:cNvPr id="65" name="Group 94">
            <a:extLst>
              <a:ext uri="{FF2B5EF4-FFF2-40B4-BE49-F238E27FC236}">
                <a16:creationId xmlns:a16="http://schemas.microsoft.com/office/drawing/2014/main" id="{3DB36200-77D8-C2A7-6251-A2E0AF78CEAF}"/>
              </a:ext>
            </a:extLst>
          </p:cNvPr>
          <p:cNvGrpSpPr/>
          <p:nvPr/>
        </p:nvGrpSpPr>
        <p:grpSpPr>
          <a:xfrm>
            <a:off x="5633699" y="8519408"/>
            <a:ext cx="693343" cy="544662"/>
            <a:chOff x="0" y="0"/>
            <a:chExt cx="924457" cy="726216"/>
          </a:xfrm>
        </p:grpSpPr>
        <p:sp>
          <p:nvSpPr>
            <p:cNvPr id="67" name="Freeform 95">
              <a:extLst>
                <a:ext uri="{FF2B5EF4-FFF2-40B4-BE49-F238E27FC236}">
                  <a16:creationId xmlns:a16="http://schemas.microsoft.com/office/drawing/2014/main" id="{0DFF5391-FF14-5D22-C555-BA3E897569EF}"/>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en-GB" dirty="0"/>
            </a:p>
          </p:txBody>
        </p:sp>
        <p:sp>
          <p:nvSpPr>
            <p:cNvPr id="68" name="TextBox 96">
              <a:extLst>
                <a:ext uri="{FF2B5EF4-FFF2-40B4-BE49-F238E27FC236}">
                  <a16:creationId xmlns:a16="http://schemas.microsoft.com/office/drawing/2014/main" id="{F0B54398-BF68-EB5C-27E4-821EB9FA6FD5}"/>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69" name="TextBox 97">
              <a:extLst>
                <a:ext uri="{FF2B5EF4-FFF2-40B4-BE49-F238E27FC236}">
                  <a16:creationId xmlns:a16="http://schemas.microsoft.com/office/drawing/2014/main" id="{CB018D82-F4D6-1FB5-23F1-CAD40FD97495}"/>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70" name="Group 24">
            <a:extLst>
              <a:ext uri="{FF2B5EF4-FFF2-40B4-BE49-F238E27FC236}">
                <a16:creationId xmlns:a16="http://schemas.microsoft.com/office/drawing/2014/main" id="{7C7264B4-2319-044F-0099-B8A129DCEC5F}"/>
              </a:ext>
            </a:extLst>
          </p:cNvPr>
          <p:cNvGrpSpPr/>
          <p:nvPr/>
        </p:nvGrpSpPr>
        <p:grpSpPr>
          <a:xfrm>
            <a:off x="6479009" y="8328445"/>
            <a:ext cx="849460" cy="756542"/>
            <a:chOff x="0" y="43144"/>
            <a:chExt cx="1132614" cy="1008722"/>
          </a:xfrm>
        </p:grpSpPr>
        <p:grpSp>
          <p:nvGrpSpPr>
            <p:cNvPr id="71" name="Group 25">
              <a:extLst>
                <a:ext uri="{FF2B5EF4-FFF2-40B4-BE49-F238E27FC236}">
                  <a16:creationId xmlns:a16="http://schemas.microsoft.com/office/drawing/2014/main" id="{11C2C82B-3A1B-05C1-7818-8B5BD9FB6C27}"/>
                </a:ext>
              </a:extLst>
            </p:cNvPr>
            <p:cNvGrpSpPr/>
            <p:nvPr/>
          </p:nvGrpSpPr>
          <p:grpSpPr>
            <a:xfrm>
              <a:off x="0" y="43144"/>
              <a:ext cx="1008722" cy="1008722"/>
              <a:chOff x="0" y="0"/>
              <a:chExt cx="812800" cy="812800"/>
            </a:xfrm>
          </p:grpSpPr>
          <p:sp>
            <p:nvSpPr>
              <p:cNvPr id="75" name="Freeform 26">
                <a:extLst>
                  <a:ext uri="{FF2B5EF4-FFF2-40B4-BE49-F238E27FC236}">
                    <a16:creationId xmlns:a16="http://schemas.microsoft.com/office/drawing/2014/main" id="{5A460DB7-BC5A-B6B5-B305-D660C6042E7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76" name="TextBox 27">
                <a:extLst>
                  <a:ext uri="{FF2B5EF4-FFF2-40B4-BE49-F238E27FC236}">
                    <a16:creationId xmlns:a16="http://schemas.microsoft.com/office/drawing/2014/main" id="{C4F6F9F2-9566-1A90-D406-59A91A082559}"/>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72" name="Freeform 28">
              <a:extLst>
                <a:ext uri="{FF2B5EF4-FFF2-40B4-BE49-F238E27FC236}">
                  <a16:creationId xmlns:a16="http://schemas.microsoft.com/office/drawing/2014/main" id="{0B6FE4D6-DA3E-F773-3077-5F6E482E9031}"/>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GB" dirty="0"/>
            </a:p>
          </p:txBody>
        </p:sp>
        <p:sp>
          <p:nvSpPr>
            <p:cNvPr id="73" name="TextBox 29">
              <a:extLst>
                <a:ext uri="{FF2B5EF4-FFF2-40B4-BE49-F238E27FC236}">
                  <a16:creationId xmlns:a16="http://schemas.microsoft.com/office/drawing/2014/main" id="{5B0C562C-6CED-3504-DF16-3B91909001BB}"/>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74" name="TextBox 30">
              <a:extLst>
                <a:ext uri="{FF2B5EF4-FFF2-40B4-BE49-F238E27FC236}">
                  <a16:creationId xmlns:a16="http://schemas.microsoft.com/office/drawing/2014/main" id="{5358AEE0-B524-0CE7-66F8-A2895F09403F}"/>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77" name="Freeform 93">
            <a:extLst>
              <a:ext uri="{FF2B5EF4-FFF2-40B4-BE49-F238E27FC236}">
                <a16:creationId xmlns:a16="http://schemas.microsoft.com/office/drawing/2014/main" id="{3BB3C8DE-75F0-8B01-E305-F6D3AA34A0AD}"/>
              </a:ext>
            </a:extLst>
          </p:cNvPr>
          <p:cNvSpPr/>
          <p:nvPr/>
        </p:nvSpPr>
        <p:spPr>
          <a:xfrm>
            <a:off x="10123234" y="8489871"/>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txBody>
          <a:bodyPr/>
          <a:lstStyle/>
          <a:p>
            <a:endParaRPr lang="en-GB" dirty="0"/>
          </a:p>
        </p:txBody>
      </p:sp>
      <p:grpSp>
        <p:nvGrpSpPr>
          <p:cNvPr id="83" name="Group 94">
            <a:extLst>
              <a:ext uri="{FF2B5EF4-FFF2-40B4-BE49-F238E27FC236}">
                <a16:creationId xmlns:a16="http://schemas.microsoft.com/office/drawing/2014/main" id="{EB83E2B2-6B1D-979E-B037-B91632EE7233}"/>
              </a:ext>
            </a:extLst>
          </p:cNvPr>
          <p:cNvGrpSpPr/>
          <p:nvPr/>
        </p:nvGrpSpPr>
        <p:grpSpPr>
          <a:xfrm>
            <a:off x="12194536" y="8531382"/>
            <a:ext cx="693343" cy="544662"/>
            <a:chOff x="0" y="0"/>
            <a:chExt cx="924457" cy="726216"/>
          </a:xfrm>
        </p:grpSpPr>
        <p:sp>
          <p:nvSpPr>
            <p:cNvPr id="84" name="Freeform 95">
              <a:extLst>
                <a:ext uri="{FF2B5EF4-FFF2-40B4-BE49-F238E27FC236}">
                  <a16:creationId xmlns:a16="http://schemas.microsoft.com/office/drawing/2014/main" id="{81D5F7FB-7A65-127D-4DB5-64748C14C398}"/>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en-GB" dirty="0"/>
            </a:p>
          </p:txBody>
        </p:sp>
        <p:sp>
          <p:nvSpPr>
            <p:cNvPr id="85" name="TextBox 96">
              <a:extLst>
                <a:ext uri="{FF2B5EF4-FFF2-40B4-BE49-F238E27FC236}">
                  <a16:creationId xmlns:a16="http://schemas.microsoft.com/office/drawing/2014/main" id="{38B7D91C-A132-A5B6-41A2-F9C1986F9C71}"/>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86" name="TextBox 97">
              <a:extLst>
                <a:ext uri="{FF2B5EF4-FFF2-40B4-BE49-F238E27FC236}">
                  <a16:creationId xmlns:a16="http://schemas.microsoft.com/office/drawing/2014/main" id="{BDDDB708-8EE6-1C00-43FE-5C94694076BE}"/>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87" name="Group 24">
            <a:extLst>
              <a:ext uri="{FF2B5EF4-FFF2-40B4-BE49-F238E27FC236}">
                <a16:creationId xmlns:a16="http://schemas.microsoft.com/office/drawing/2014/main" id="{1BB047E6-A729-BB2E-F7A0-2EB402B3462D}"/>
              </a:ext>
            </a:extLst>
          </p:cNvPr>
          <p:cNvGrpSpPr/>
          <p:nvPr/>
        </p:nvGrpSpPr>
        <p:grpSpPr>
          <a:xfrm>
            <a:off x="13000431" y="8328445"/>
            <a:ext cx="849460" cy="756542"/>
            <a:chOff x="0" y="43144"/>
            <a:chExt cx="1132614" cy="1008722"/>
          </a:xfrm>
        </p:grpSpPr>
        <p:grpSp>
          <p:nvGrpSpPr>
            <p:cNvPr id="88" name="Group 25">
              <a:extLst>
                <a:ext uri="{FF2B5EF4-FFF2-40B4-BE49-F238E27FC236}">
                  <a16:creationId xmlns:a16="http://schemas.microsoft.com/office/drawing/2014/main" id="{548613DA-516C-9904-4044-695C19CADFC9}"/>
                </a:ext>
              </a:extLst>
            </p:cNvPr>
            <p:cNvGrpSpPr/>
            <p:nvPr/>
          </p:nvGrpSpPr>
          <p:grpSpPr>
            <a:xfrm>
              <a:off x="0" y="43144"/>
              <a:ext cx="1008722" cy="1008722"/>
              <a:chOff x="0" y="0"/>
              <a:chExt cx="812800" cy="812800"/>
            </a:xfrm>
          </p:grpSpPr>
          <p:sp>
            <p:nvSpPr>
              <p:cNvPr id="92" name="Freeform 26">
                <a:extLst>
                  <a:ext uri="{FF2B5EF4-FFF2-40B4-BE49-F238E27FC236}">
                    <a16:creationId xmlns:a16="http://schemas.microsoft.com/office/drawing/2014/main" id="{4492637F-5BED-E3C0-FAF3-32AAE02E502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93" name="TextBox 27">
                <a:extLst>
                  <a:ext uri="{FF2B5EF4-FFF2-40B4-BE49-F238E27FC236}">
                    <a16:creationId xmlns:a16="http://schemas.microsoft.com/office/drawing/2014/main" id="{E58DD38D-402D-688B-626D-866F6050B924}"/>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89" name="Freeform 28">
              <a:extLst>
                <a:ext uri="{FF2B5EF4-FFF2-40B4-BE49-F238E27FC236}">
                  <a16:creationId xmlns:a16="http://schemas.microsoft.com/office/drawing/2014/main" id="{E5B4821D-55F5-31A0-E684-B9744EB269DC}"/>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GB" dirty="0"/>
            </a:p>
          </p:txBody>
        </p:sp>
        <p:sp>
          <p:nvSpPr>
            <p:cNvPr id="90" name="TextBox 29">
              <a:extLst>
                <a:ext uri="{FF2B5EF4-FFF2-40B4-BE49-F238E27FC236}">
                  <a16:creationId xmlns:a16="http://schemas.microsoft.com/office/drawing/2014/main" id="{DF249D08-D582-B44C-86C4-79193051358C}"/>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91" name="TextBox 30">
              <a:extLst>
                <a:ext uri="{FF2B5EF4-FFF2-40B4-BE49-F238E27FC236}">
                  <a16:creationId xmlns:a16="http://schemas.microsoft.com/office/drawing/2014/main" id="{C9186BE6-E0DC-6A56-FCFE-BEE34D23A4FA}"/>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98" name="Group 24">
            <a:extLst>
              <a:ext uri="{FF2B5EF4-FFF2-40B4-BE49-F238E27FC236}">
                <a16:creationId xmlns:a16="http://schemas.microsoft.com/office/drawing/2014/main" id="{1DCC7AD5-8210-67C3-F39F-02F2A48B7A0D}"/>
              </a:ext>
            </a:extLst>
          </p:cNvPr>
          <p:cNvGrpSpPr/>
          <p:nvPr/>
        </p:nvGrpSpPr>
        <p:grpSpPr>
          <a:xfrm>
            <a:off x="16202967" y="8328445"/>
            <a:ext cx="849460" cy="756542"/>
            <a:chOff x="0" y="43144"/>
            <a:chExt cx="1132614" cy="1008722"/>
          </a:xfrm>
        </p:grpSpPr>
        <p:grpSp>
          <p:nvGrpSpPr>
            <p:cNvPr id="99" name="Group 25">
              <a:extLst>
                <a:ext uri="{FF2B5EF4-FFF2-40B4-BE49-F238E27FC236}">
                  <a16:creationId xmlns:a16="http://schemas.microsoft.com/office/drawing/2014/main" id="{FD2F6912-8532-75AC-AD46-45360ED06FA5}"/>
                </a:ext>
              </a:extLst>
            </p:cNvPr>
            <p:cNvGrpSpPr/>
            <p:nvPr/>
          </p:nvGrpSpPr>
          <p:grpSpPr>
            <a:xfrm>
              <a:off x="0" y="43144"/>
              <a:ext cx="1008722" cy="1008722"/>
              <a:chOff x="0" y="0"/>
              <a:chExt cx="812800" cy="812800"/>
            </a:xfrm>
          </p:grpSpPr>
          <p:sp>
            <p:nvSpPr>
              <p:cNvPr id="103" name="Freeform 26">
                <a:extLst>
                  <a:ext uri="{FF2B5EF4-FFF2-40B4-BE49-F238E27FC236}">
                    <a16:creationId xmlns:a16="http://schemas.microsoft.com/office/drawing/2014/main" id="{1EAC6663-5B1F-E2F7-E3DC-EC8EC7BDAF7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04" name="TextBox 27">
                <a:extLst>
                  <a:ext uri="{FF2B5EF4-FFF2-40B4-BE49-F238E27FC236}">
                    <a16:creationId xmlns:a16="http://schemas.microsoft.com/office/drawing/2014/main" id="{AC8F71A8-E536-A5CD-C12E-E2EBCE77D5EF}"/>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00" name="Freeform 28">
              <a:extLst>
                <a:ext uri="{FF2B5EF4-FFF2-40B4-BE49-F238E27FC236}">
                  <a16:creationId xmlns:a16="http://schemas.microsoft.com/office/drawing/2014/main" id="{BCC4EBDE-8F26-4213-BCEE-FB462B3BB931}"/>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GB" dirty="0"/>
            </a:p>
          </p:txBody>
        </p:sp>
        <p:sp>
          <p:nvSpPr>
            <p:cNvPr id="101" name="TextBox 29">
              <a:extLst>
                <a:ext uri="{FF2B5EF4-FFF2-40B4-BE49-F238E27FC236}">
                  <a16:creationId xmlns:a16="http://schemas.microsoft.com/office/drawing/2014/main" id="{66337693-829D-B6D9-8639-D38F20E3FCED}"/>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02" name="TextBox 30">
              <a:extLst>
                <a:ext uri="{FF2B5EF4-FFF2-40B4-BE49-F238E27FC236}">
                  <a16:creationId xmlns:a16="http://schemas.microsoft.com/office/drawing/2014/main" id="{2F2B7FF3-9388-5CF8-5235-987434C741F1}"/>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105" name="Freeform 14">
            <a:extLst>
              <a:ext uri="{FF2B5EF4-FFF2-40B4-BE49-F238E27FC236}">
                <a16:creationId xmlns:a16="http://schemas.microsoft.com/office/drawing/2014/main" id="{B139AAD8-C255-ECA7-DA41-DF482E7B867C}"/>
              </a:ext>
            </a:extLst>
          </p:cNvPr>
          <p:cNvSpPr/>
          <p:nvPr/>
        </p:nvSpPr>
        <p:spPr>
          <a:xfrm>
            <a:off x="10006286" y="1830571"/>
            <a:ext cx="658423" cy="845272"/>
          </a:xfrm>
          <a:custGeom>
            <a:avLst/>
            <a:gdLst/>
            <a:ahLst/>
            <a:cxnLst/>
            <a:rect l="l" t="t" r="r" b="b"/>
            <a:pathLst>
              <a:path w="658423" h="845272">
                <a:moveTo>
                  <a:pt x="0" y="0"/>
                </a:moveTo>
                <a:lnTo>
                  <a:pt x="658422" y="0"/>
                </a:lnTo>
                <a:lnTo>
                  <a:pt x="658422" y="845272"/>
                </a:lnTo>
                <a:lnTo>
                  <a:pt x="0" y="845272"/>
                </a:lnTo>
                <a:lnTo>
                  <a:pt x="0" y="0"/>
                </a:lnTo>
                <a:close/>
              </a:path>
            </a:pathLst>
          </a:custGeom>
          <a:blipFill>
            <a:blip r:embed="rId2"/>
            <a:stretch>
              <a:fillRect/>
            </a:stretch>
          </a:blipFill>
        </p:spPr>
        <p:txBody>
          <a:bodyPr/>
          <a:lstStyle/>
          <a:p>
            <a:endParaRPr lang="en-GB" dirty="0"/>
          </a:p>
        </p:txBody>
      </p:sp>
      <p:grpSp>
        <p:nvGrpSpPr>
          <p:cNvPr id="107" name="Group 24">
            <a:extLst>
              <a:ext uri="{FF2B5EF4-FFF2-40B4-BE49-F238E27FC236}">
                <a16:creationId xmlns:a16="http://schemas.microsoft.com/office/drawing/2014/main" id="{DFED0344-B9C2-C1D7-E49C-9A1E59F56D66}"/>
              </a:ext>
            </a:extLst>
          </p:cNvPr>
          <p:cNvGrpSpPr/>
          <p:nvPr/>
        </p:nvGrpSpPr>
        <p:grpSpPr>
          <a:xfrm>
            <a:off x="9870248" y="3469807"/>
            <a:ext cx="849460" cy="756542"/>
            <a:chOff x="0" y="43144"/>
            <a:chExt cx="1132614" cy="1008722"/>
          </a:xfrm>
        </p:grpSpPr>
        <p:grpSp>
          <p:nvGrpSpPr>
            <p:cNvPr id="108" name="Group 25">
              <a:extLst>
                <a:ext uri="{FF2B5EF4-FFF2-40B4-BE49-F238E27FC236}">
                  <a16:creationId xmlns:a16="http://schemas.microsoft.com/office/drawing/2014/main" id="{6B3473E2-50BB-CC69-9261-F606B974CF14}"/>
                </a:ext>
              </a:extLst>
            </p:cNvPr>
            <p:cNvGrpSpPr/>
            <p:nvPr/>
          </p:nvGrpSpPr>
          <p:grpSpPr>
            <a:xfrm>
              <a:off x="0" y="43144"/>
              <a:ext cx="1008722" cy="1008722"/>
              <a:chOff x="0" y="0"/>
              <a:chExt cx="812800" cy="812800"/>
            </a:xfrm>
          </p:grpSpPr>
          <p:sp>
            <p:nvSpPr>
              <p:cNvPr id="138" name="Freeform 26">
                <a:extLst>
                  <a:ext uri="{FF2B5EF4-FFF2-40B4-BE49-F238E27FC236}">
                    <a16:creationId xmlns:a16="http://schemas.microsoft.com/office/drawing/2014/main" id="{F2923E8B-AF7C-D74D-562D-4FA6DD66FF4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39" name="TextBox 27">
                <a:extLst>
                  <a:ext uri="{FF2B5EF4-FFF2-40B4-BE49-F238E27FC236}">
                    <a16:creationId xmlns:a16="http://schemas.microsoft.com/office/drawing/2014/main" id="{1D26E61A-2294-BE4D-CDBB-1F26781BD1B4}"/>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09" name="Freeform 28">
              <a:extLst>
                <a:ext uri="{FF2B5EF4-FFF2-40B4-BE49-F238E27FC236}">
                  <a16:creationId xmlns:a16="http://schemas.microsoft.com/office/drawing/2014/main" id="{B7EB08B8-F045-9B8C-0ED2-4FE5994A4A63}"/>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GB" dirty="0"/>
            </a:p>
          </p:txBody>
        </p:sp>
        <p:sp>
          <p:nvSpPr>
            <p:cNvPr id="128" name="TextBox 29">
              <a:extLst>
                <a:ext uri="{FF2B5EF4-FFF2-40B4-BE49-F238E27FC236}">
                  <a16:creationId xmlns:a16="http://schemas.microsoft.com/office/drawing/2014/main" id="{EFD070F1-516A-F4DC-6120-E01EABCF48F9}"/>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33" name="TextBox 30">
              <a:extLst>
                <a:ext uri="{FF2B5EF4-FFF2-40B4-BE49-F238E27FC236}">
                  <a16:creationId xmlns:a16="http://schemas.microsoft.com/office/drawing/2014/main" id="{266536DB-353F-5D6B-4C1C-23FCE7A877F2}"/>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3" name="Group 24">
            <a:extLst>
              <a:ext uri="{FF2B5EF4-FFF2-40B4-BE49-F238E27FC236}">
                <a16:creationId xmlns:a16="http://schemas.microsoft.com/office/drawing/2014/main" id="{6F74A5F1-D8A7-44F3-391C-96BCF99FDD60}"/>
              </a:ext>
            </a:extLst>
          </p:cNvPr>
          <p:cNvGrpSpPr/>
          <p:nvPr/>
        </p:nvGrpSpPr>
        <p:grpSpPr>
          <a:xfrm>
            <a:off x="6571125" y="5859183"/>
            <a:ext cx="849460" cy="756542"/>
            <a:chOff x="0" y="43144"/>
            <a:chExt cx="1132614" cy="1008722"/>
          </a:xfrm>
        </p:grpSpPr>
        <p:grpSp>
          <p:nvGrpSpPr>
            <p:cNvPr id="13" name="Group 25">
              <a:extLst>
                <a:ext uri="{FF2B5EF4-FFF2-40B4-BE49-F238E27FC236}">
                  <a16:creationId xmlns:a16="http://schemas.microsoft.com/office/drawing/2014/main" id="{FEBB89B0-4E5A-8ED7-5D9D-47067A3365F6}"/>
                </a:ext>
              </a:extLst>
            </p:cNvPr>
            <p:cNvGrpSpPr/>
            <p:nvPr/>
          </p:nvGrpSpPr>
          <p:grpSpPr>
            <a:xfrm>
              <a:off x="0" y="43144"/>
              <a:ext cx="1008722" cy="1008722"/>
              <a:chOff x="0" y="0"/>
              <a:chExt cx="812800" cy="812800"/>
            </a:xfrm>
          </p:grpSpPr>
          <p:sp>
            <p:nvSpPr>
              <p:cNvPr id="26" name="Freeform 26">
                <a:extLst>
                  <a:ext uri="{FF2B5EF4-FFF2-40B4-BE49-F238E27FC236}">
                    <a16:creationId xmlns:a16="http://schemas.microsoft.com/office/drawing/2014/main" id="{774358F0-000A-7A56-F50B-C6C57D5CAC9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27" name="TextBox 27">
                <a:extLst>
                  <a:ext uri="{FF2B5EF4-FFF2-40B4-BE49-F238E27FC236}">
                    <a16:creationId xmlns:a16="http://schemas.microsoft.com/office/drawing/2014/main" id="{A132D9C2-2E4F-98E7-AFAE-1C0C30576DFF}"/>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23" name="Freeform 28">
              <a:extLst>
                <a:ext uri="{FF2B5EF4-FFF2-40B4-BE49-F238E27FC236}">
                  <a16:creationId xmlns:a16="http://schemas.microsoft.com/office/drawing/2014/main" id="{C5DA088D-8C7F-A181-1724-100A820D6B25}"/>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GB" dirty="0"/>
            </a:p>
          </p:txBody>
        </p:sp>
        <p:sp>
          <p:nvSpPr>
            <p:cNvPr id="24" name="TextBox 29">
              <a:extLst>
                <a:ext uri="{FF2B5EF4-FFF2-40B4-BE49-F238E27FC236}">
                  <a16:creationId xmlns:a16="http://schemas.microsoft.com/office/drawing/2014/main" id="{FD8D3195-6982-7A93-1CA9-BE00491A8779}"/>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5" name="TextBox 30">
              <a:extLst>
                <a:ext uri="{FF2B5EF4-FFF2-40B4-BE49-F238E27FC236}">
                  <a16:creationId xmlns:a16="http://schemas.microsoft.com/office/drawing/2014/main" id="{CC9F6861-E381-70D2-BB31-3F6B12C4D34A}"/>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pic>
        <p:nvPicPr>
          <p:cNvPr id="36" name="Picture 35">
            <a:extLst>
              <a:ext uri="{FF2B5EF4-FFF2-40B4-BE49-F238E27FC236}">
                <a16:creationId xmlns:a16="http://schemas.microsoft.com/office/drawing/2014/main" id="{391152F6-9881-CA02-583C-126E0696C727}"/>
              </a:ext>
            </a:extLst>
          </p:cNvPr>
          <p:cNvPicPr>
            <a:picLocks noChangeAspect="1"/>
          </p:cNvPicPr>
          <p:nvPr/>
        </p:nvPicPr>
        <p:blipFill>
          <a:blip r:embed="rId13"/>
          <a:stretch>
            <a:fillRect/>
          </a:stretch>
        </p:blipFill>
        <p:spPr>
          <a:xfrm>
            <a:off x="12194835" y="3543300"/>
            <a:ext cx="682965" cy="666442"/>
          </a:xfrm>
          <a:prstGeom prst="rect">
            <a:avLst/>
          </a:prstGeom>
        </p:spPr>
      </p:pic>
      <p:grpSp>
        <p:nvGrpSpPr>
          <p:cNvPr id="37" name="Group 24">
            <a:extLst>
              <a:ext uri="{FF2B5EF4-FFF2-40B4-BE49-F238E27FC236}">
                <a16:creationId xmlns:a16="http://schemas.microsoft.com/office/drawing/2014/main" id="{67219B2E-5D83-1D20-6CA8-E8E8B9307A06}"/>
              </a:ext>
            </a:extLst>
          </p:cNvPr>
          <p:cNvGrpSpPr/>
          <p:nvPr/>
        </p:nvGrpSpPr>
        <p:grpSpPr>
          <a:xfrm>
            <a:off x="16306800" y="5785458"/>
            <a:ext cx="849460" cy="756542"/>
            <a:chOff x="0" y="43144"/>
            <a:chExt cx="1132614" cy="1008722"/>
          </a:xfrm>
        </p:grpSpPr>
        <p:grpSp>
          <p:nvGrpSpPr>
            <p:cNvPr id="38" name="Group 25">
              <a:extLst>
                <a:ext uri="{FF2B5EF4-FFF2-40B4-BE49-F238E27FC236}">
                  <a16:creationId xmlns:a16="http://schemas.microsoft.com/office/drawing/2014/main" id="{CF610720-2C1A-F7E1-6130-33C717ADFEE1}"/>
                </a:ext>
              </a:extLst>
            </p:cNvPr>
            <p:cNvGrpSpPr/>
            <p:nvPr/>
          </p:nvGrpSpPr>
          <p:grpSpPr>
            <a:xfrm>
              <a:off x="0" y="43144"/>
              <a:ext cx="1008722" cy="1008722"/>
              <a:chOff x="0" y="0"/>
              <a:chExt cx="812800" cy="812800"/>
            </a:xfrm>
          </p:grpSpPr>
          <p:sp>
            <p:nvSpPr>
              <p:cNvPr id="46" name="Freeform 26">
                <a:extLst>
                  <a:ext uri="{FF2B5EF4-FFF2-40B4-BE49-F238E27FC236}">
                    <a16:creationId xmlns:a16="http://schemas.microsoft.com/office/drawing/2014/main" id="{802B01DB-AEC3-94BE-26C0-44D32C18F3F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47" name="TextBox 27">
                <a:extLst>
                  <a:ext uri="{FF2B5EF4-FFF2-40B4-BE49-F238E27FC236}">
                    <a16:creationId xmlns:a16="http://schemas.microsoft.com/office/drawing/2014/main" id="{756ACA86-815D-E83E-CEA4-C028E2D45726}"/>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43" name="Freeform 28">
              <a:extLst>
                <a:ext uri="{FF2B5EF4-FFF2-40B4-BE49-F238E27FC236}">
                  <a16:creationId xmlns:a16="http://schemas.microsoft.com/office/drawing/2014/main" id="{D86E55F1-0449-A260-DD96-522E6F791A6A}"/>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txBody>
            <a:bodyPr/>
            <a:lstStyle/>
            <a:p>
              <a:endParaRPr lang="en-GB" dirty="0"/>
            </a:p>
          </p:txBody>
        </p:sp>
        <p:sp>
          <p:nvSpPr>
            <p:cNvPr id="44" name="TextBox 29">
              <a:extLst>
                <a:ext uri="{FF2B5EF4-FFF2-40B4-BE49-F238E27FC236}">
                  <a16:creationId xmlns:a16="http://schemas.microsoft.com/office/drawing/2014/main" id="{5BD5096C-06B8-F83D-A785-D04D45EFCA86}"/>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45" name="TextBox 30">
              <a:extLst>
                <a:ext uri="{FF2B5EF4-FFF2-40B4-BE49-F238E27FC236}">
                  <a16:creationId xmlns:a16="http://schemas.microsoft.com/office/drawing/2014/main" id="{987BF681-3086-2059-6CC2-204364C38729}"/>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pic>
        <p:nvPicPr>
          <p:cNvPr id="119" name="Picture 118">
            <a:extLst>
              <a:ext uri="{FF2B5EF4-FFF2-40B4-BE49-F238E27FC236}">
                <a16:creationId xmlns:a16="http://schemas.microsoft.com/office/drawing/2014/main" id="{3C85636E-D6EA-2C5E-6652-3948B3AABD44}"/>
              </a:ext>
            </a:extLst>
          </p:cNvPr>
          <p:cNvPicPr>
            <a:picLocks noChangeAspect="1"/>
          </p:cNvPicPr>
          <p:nvPr/>
        </p:nvPicPr>
        <p:blipFill>
          <a:blip r:embed="rId13"/>
          <a:stretch>
            <a:fillRect/>
          </a:stretch>
        </p:blipFill>
        <p:spPr>
          <a:xfrm>
            <a:off x="5891075" y="3597463"/>
            <a:ext cx="682965" cy="666442"/>
          </a:xfrm>
          <a:prstGeom prst="rect">
            <a:avLst/>
          </a:prstGeom>
        </p:spPr>
      </p:pic>
      <p:pic>
        <p:nvPicPr>
          <p:cNvPr id="121" name="Picture 120">
            <a:extLst>
              <a:ext uri="{FF2B5EF4-FFF2-40B4-BE49-F238E27FC236}">
                <a16:creationId xmlns:a16="http://schemas.microsoft.com/office/drawing/2014/main" id="{80C49DC9-8ADD-C6B1-AF5F-73A8443525FB}"/>
              </a:ext>
            </a:extLst>
          </p:cNvPr>
          <p:cNvPicPr>
            <a:picLocks noChangeAspect="1"/>
          </p:cNvPicPr>
          <p:nvPr/>
        </p:nvPicPr>
        <p:blipFill>
          <a:blip r:embed="rId14"/>
          <a:stretch>
            <a:fillRect/>
          </a:stretch>
        </p:blipFill>
        <p:spPr>
          <a:xfrm>
            <a:off x="8941628" y="6103722"/>
            <a:ext cx="736021" cy="495687"/>
          </a:xfrm>
          <a:prstGeom prst="rect">
            <a:avLst/>
          </a:prstGeom>
        </p:spPr>
      </p:pic>
      <p:pic>
        <p:nvPicPr>
          <p:cNvPr id="122" name="Picture 121">
            <a:extLst>
              <a:ext uri="{FF2B5EF4-FFF2-40B4-BE49-F238E27FC236}">
                <a16:creationId xmlns:a16="http://schemas.microsoft.com/office/drawing/2014/main" id="{8D28D459-28C8-BB35-427C-114A574BBE3A}"/>
              </a:ext>
            </a:extLst>
          </p:cNvPr>
          <p:cNvPicPr>
            <a:picLocks noChangeAspect="1"/>
          </p:cNvPicPr>
          <p:nvPr/>
        </p:nvPicPr>
        <p:blipFill>
          <a:blip r:embed="rId14"/>
          <a:stretch>
            <a:fillRect/>
          </a:stretch>
        </p:blipFill>
        <p:spPr>
          <a:xfrm>
            <a:off x="11727323" y="6146207"/>
            <a:ext cx="736021" cy="495687"/>
          </a:xfrm>
          <a:prstGeom prst="rect">
            <a:avLst/>
          </a:prstGeom>
        </p:spPr>
      </p:pic>
      <p:pic>
        <p:nvPicPr>
          <p:cNvPr id="19" name="Picture 18">
            <a:extLst>
              <a:ext uri="{FF2B5EF4-FFF2-40B4-BE49-F238E27FC236}">
                <a16:creationId xmlns:a16="http://schemas.microsoft.com/office/drawing/2014/main" id="{D3E8184D-18FD-3A2F-98E4-11BD1B4A046C}"/>
              </a:ext>
            </a:extLst>
          </p:cNvPr>
          <p:cNvPicPr>
            <a:picLocks noChangeAspect="1"/>
          </p:cNvPicPr>
          <p:nvPr/>
        </p:nvPicPr>
        <p:blipFill>
          <a:blip r:embed="rId14"/>
          <a:stretch>
            <a:fillRect/>
          </a:stretch>
        </p:blipFill>
        <p:spPr>
          <a:xfrm>
            <a:off x="1190724" y="8555869"/>
            <a:ext cx="736021" cy="495687"/>
          </a:xfrm>
          <a:prstGeom prst="rect">
            <a:avLst/>
          </a:prstGeom>
        </p:spPr>
      </p:pic>
      <p:pic>
        <p:nvPicPr>
          <p:cNvPr id="20" name="Picture 19">
            <a:extLst>
              <a:ext uri="{FF2B5EF4-FFF2-40B4-BE49-F238E27FC236}">
                <a16:creationId xmlns:a16="http://schemas.microsoft.com/office/drawing/2014/main" id="{AA9396AB-92C2-F1E6-52F2-A37B31A6C330}"/>
              </a:ext>
            </a:extLst>
          </p:cNvPr>
          <p:cNvPicPr>
            <a:picLocks noChangeAspect="1"/>
          </p:cNvPicPr>
          <p:nvPr/>
        </p:nvPicPr>
        <p:blipFill>
          <a:blip r:embed="rId14"/>
          <a:stretch>
            <a:fillRect/>
          </a:stretch>
        </p:blipFill>
        <p:spPr>
          <a:xfrm>
            <a:off x="14062923" y="8444950"/>
            <a:ext cx="736021" cy="495687"/>
          </a:xfrm>
          <a:prstGeom prst="rect">
            <a:avLst/>
          </a:prstGeom>
        </p:spPr>
      </p:pic>
      <p:pic>
        <p:nvPicPr>
          <p:cNvPr id="4" name="Picture 3">
            <a:extLst>
              <a:ext uri="{FF2B5EF4-FFF2-40B4-BE49-F238E27FC236}">
                <a16:creationId xmlns:a16="http://schemas.microsoft.com/office/drawing/2014/main" id="{8AB7CD40-F07A-9CAB-A8BF-DC506C6AE0DC}"/>
              </a:ext>
            </a:extLst>
          </p:cNvPr>
          <p:cNvPicPr>
            <a:picLocks noChangeAspect="1"/>
          </p:cNvPicPr>
          <p:nvPr/>
        </p:nvPicPr>
        <p:blipFill>
          <a:blip r:embed="rId14"/>
          <a:stretch>
            <a:fillRect/>
          </a:stretch>
        </p:blipFill>
        <p:spPr>
          <a:xfrm>
            <a:off x="2509815" y="3628677"/>
            <a:ext cx="736021" cy="495687"/>
          </a:xfrm>
          <a:prstGeom prst="rect">
            <a:avLst/>
          </a:prstGeom>
        </p:spPr>
      </p:pic>
      <p:grpSp>
        <p:nvGrpSpPr>
          <p:cNvPr id="5" name="Group 94">
            <a:extLst>
              <a:ext uri="{FF2B5EF4-FFF2-40B4-BE49-F238E27FC236}">
                <a16:creationId xmlns:a16="http://schemas.microsoft.com/office/drawing/2014/main" id="{8CF90C50-2754-FB81-7997-2BF9F56CE9EC}"/>
              </a:ext>
            </a:extLst>
          </p:cNvPr>
          <p:cNvGrpSpPr/>
          <p:nvPr/>
        </p:nvGrpSpPr>
        <p:grpSpPr>
          <a:xfrm>
            <a:off x="14842352" y="8445604"/>
            <a:ext cx="693343" cy="544662"/>
            <a:chOff x="0" y="0"/>
            <a:chExt cx="924457" cy="726216"/>
          </a:xfrm>
        </p:grpSpPr>
        <p:sp>
          <p:nvSpPr>
            <p:cNvPr id="6" name="Freeform 95">
              <a:extLst>
                <a:ext uri="{FF2B5EF4-FFF2-40B4-BE49-F238E27FC236}">
                  <a16:creationId xmlns:a16="http://schemas.microsoft.com/office/drawing/2014/main" id="{5613AE62-973F-DE00-2509-C6428876546F}"/>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en-GB" dirty="0"/>
            </a:p>
          </p:txBody>
        </p:sp>
        <p:sp>
          <p:nvSpPr>
            <p:cNvPr id="7" name="TextBox 96">
              <a:extLst>
                <a:ext uri="{FF2B5EF4-FFF2-40B4-BE49-F238E27FC236}">
                  <a16:creationId xmlns:a16="http://schemas.microsoft.com/office/drawing/2014/main" id="{D8218EE1-2783-1DEF-6748-4E982C8B77C5}"/>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8" name="TextBox 97">
              <a:extLst>
                <a:ext uri="{FF2B5EF4-FFF2-40B4-BE49-F238E27FC236}">
                  <a16:creationId xmlns:a16="http://schemas.microsoft.com/office/drawing/2014/main" id="{8C8F0749-9B9F-FF35-6298-B34DDC663683}"/>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pic>
        <p:nvPicPr>
          <p:cNvPr id="1026" name="Picture 2">
            <a:extLst>
              <a:ext uri="{FF2B5EF4-FFF2-40B4-BE49-F238E27FC236}">
                <a16:creationId xmlns:a16="http://schemas.microsoft.com/office/drawing/2014/main" id="{43DB39FE-3FF1-A876-0D82-A0BDC982911D}"/>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flipV="1">
            <a:off x="9746908" y="6103061"/>
            <a:ext cx="823842" cy="492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408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0" name="Table 109">
            <a:extLst>
              <a:ext uri="{FF2B5EF4-FFF2-40B4-BE49-F238E27FC236}">
                <a16:creationId xmlns:a16="http://schemas.microsoft.com/office/drawing/2014/main" id="{576BAC64-35CA-AD65-B5A2-2D7A47298D6C}"/>
              </a:ext>
            </a:extLst>
          </p:cNvPr>
          <p:cNvGraphicFramePr>
            <a:graphicFrameLocks noGrp="1"/>
          </p:cNvGraphicFramePr>
          <p:nvPr>
            <p:extLst>
              <p:ext uri="{D42A27DB-BD31-4B8C-83A1-F6EECF244321}">
                <p14:modId xmlns:p14="http://schemas.microsoft.com/office/powerpoint/2010/main" val="2744202433"/>
              </p:ext>
            </p:extLst>
          </p:nvPr>
        </p:nvGraphicFramePr>
        <p:xfrm>
          <a:off x="1215360" y="1459736"/>
          <a:ext cx="16082041" cy="8096442"/>
        </p:xfrm>
        <a:graphic>
          <a:graphicData uri="http://schemas.openxmlformats.org/drawingml/2006/table">
            <a:tbl>
              <a:tblPr firstRow="1" bandRow="1">
                <a:tableStyleId>{5C22544A-7EE6-4342-B048-85BDC9FD1C3A}</a:tableStyleId>
              </a:tblPr>
              <a:tblGrid>
                <a:gridCol w="3051840">
                  <a:extLst>
                    <a:ext uri="{9D8B030D-6E8A-4147-A177-3AD203B41FA5}">
                      <a16:colId xmlns:a16="http://schemas.microsoft.com/office/drawing/2014/main" val="1257960483"/>
                    </a:ext>
                  </a:extLst>
                </a:gridCol>
                <a:gridCol w="3276600">
                  <a:extLst>
                    <a:ext uri="{9D8B030D-6E8A-4147-A177-3AD203B41FA5}">
                      <a16:colId xmlns:a16="http://schemas.microsoft.com/office/drawing/2014/main" val="3138118971"/>
                    </a:ext>
                  </a:extLst>
                </a:gridCol>
                <a:gridCol w="3048001">
                  <a:extLst>
                    <a:ext uri="{9D8B030D-6E8A-4147-A177-3AD203B41FA5}">
                      <a16:colId xmlns:a16="http://schemas.microsoft.com/office/drawing/2014/main" val="83580044"/>
                    </a:ext>
                  </a:extLst>
                </a:gridCol>
                <a:gridCol w="3489192">
                  <a:extLst>
                    <a:ext uri="{9D8B030D-6E8A-4147-A177-3AD203B41FA5}">
                      <a16:colId xmlns:a16="http://schemas.microsoft.com/office/drawing/2014/main" val="3705526591"/>
                    </a:ext>
                  </a:extLst>
                </a:gridCol>
                <a:gridCol w="3216408">
                  <a:extLst>
                    <a:ext uri="{9D8B030D-6E8A-4147-A177-3AD203B41FA5}">
                      <a16:colId xmlns:a16="http://schemas.microsoft.com/office/drawing/2014/main" val="2375869498"/>
                    </a:ext>
                  </a:extLst>
                </a:gridCol>
              </a:tblGrid>
              <a:tr h="497581">
                <a:tc>
                  <a:txBody>
                    <a:bodyPr/>
                    <a:lstStyle/>
                    <a:p>
                      <a:pPr algn="ctr"/>
                      <a:r>
                        <a:rPr lang="en-GB" sz="2800" b="0" dirty="0">
                          <a:solidFill>
                            <a:srgbClr val="9366A7"/>
                          </a:solidFill>
                          <a:latin typeface="Barlow Condensed Bold" panose="020B0604020202020204" charset="0"/>
                        </a:rPr>
                        <a:t>MONDAY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ctr"/>
                      <a:r>
                        <a:rPr lang="en-GB" sz="2800" b="0" dirty="0">
                          <a:solidFill>
                            <a:srgbClr val="9366A7"/>
                          </a:solidFill>
                          <a:latin typeface="Barlow Condensed Bold"/>
                        </a:rPr>
                        <a:t>TUESDAY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ctr"/>
                      <a:r>
                        <a:rPr lang="en-GB" sz="2800" b="0" dirty="0">
                          <a:solidFill>
                            <a:srgbClr val="9366A7"/>
                          </a:solidFill>
                          <a:latin typeface="Barlow Condensed Bold"/>
                        </a:rPr>
                        <a:t>WEDNESDAY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ctr"/>
                      <a:r>
                        <a:rPr lang="en-GB" sz="2800" b="0" dirty="0">
                          <a:solidFill>
                            <a:srgbClr val="9366A7"/>
                          </a:solidFill>
                          <a:latin typeface="Barlow Condensed Bold"/>
                        </a:rPr>
                        <a:t>THURSDAY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ctr"/>
                      <a:r>
                        <a:rPr lang="en-GB" sz="2800" b="0" dirty="0">
                          <a:solidFill>
                            <a:srgbClr val="9366A7"/>
                          </a:solidFill>
                          <a:latin typeface="Barlow Condensed Bold" panose="020B0604020202020204" charset="0"/>
                        </a:rPr>
                        <a:t>FRIDAY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extLst>
                  <a:ext uri="{0D108BD9-81ED-4DB2-BD59-A6C34878D82A}">
                    <a16:rowId xmlns:a16="http://schemas.microsoft.com/office/drawing/2014/main" val="2571604415"/>
                  </a:ext>
                </a:extLst>
              </a:tr>
              <a:tr h="2503820">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400" b="1" kern="1200" dirty="0">
                          <a:solidFill>
                            <a:srgbClr val="000000"/>
                          </a:solidFill>
                          <a:latin typeface="Century Gothic" panose="020B0502020202020204" pitchFamily="34" charset="0"/>
                          <a:ea typeface="+mn-ea"/>
                          <a:cs typeface="+mn-cs"/>
                        </a:rPr>
                        <a:t>Vegan Meatballs and Spaghetti</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kern="1200" dirty="0">
                          <a:solidFill>
                            <a:srgbClr val="000000"/>
                          </a:solidFill>
                          <a:latin typeface="Century Gothic" panose="020B0502020202020204" pitchFamily="34" charset="0"/>
                          <a:ea typeface="+mn-ea"/>
                          <a:cs typeface="+mn-cs"/>
                        </a:rPr>
                        <a:t>Forest Green Kitchen Vegan Meatballs in a Homemade Tomato Sauce Served with Spaghetti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400" b="1" kern="1200" dirty="0">
                          <a:solidFill>
                            <a:srgbClr val="000000"/>
                          </a:solidFill>
                          <a:latin typeface="Century Gothic" panose="020B0502020202020204" pitchFamily="34" charset="0"/>
                          <a:ea typeface="+mn-ea"/>
                          <a:cs typeface="+mn-cs"/>
                        </a:rPr>
                        <a:t>Beef Burger with Cheese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b="1" kern="1200" dirty="0">
                          <a:solidFill>
                            <a:srgbClr val="000000"/>
                          </a:solidFill>
                          <a:latin typeface="Century Gothic" panose="020B0502020202020204" pitchFamily="34" charset="0"/>
                          <a:ea typeface="+mn-ea"/>
                          <a:cs typeface="+mn-cs"/>
                        </a:rPr>
                        <a:t>Served with Wedges and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b="1" kern="1200" dirty="0">
                          <a:solidFill>
                            <a:srgbClr val="000000"/>
                          </a:solidFill>
                          <a:latin typeface="Century Gothic" panose="020B0502020202020204" pitchFamily="34" charset="0"/>
                          <a:ea typeface="+mn-ea"/>
                          <a:cs typeface="+mn-cs"/>
                        </a:rPr>
                        <a:t>Tomato Ketchup</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kern="1200" dirty="0">
                          <a:solidFill>
                            <a:srgbClr val="000000"/>
                          </a:solidFill>
                          <a:latin typeface="Century Gothic" panose="020B0502020202020204" pitchFamily="34" charset="0"/>
                          <a:ea typeface="+mn-ea"/>
                          <a:cs typeface="+mn-cs"/>
                        </a:rPr>
                        <a:t>Red Tractor Accredited Beef Burger From Gloucestershire’s Local Butchers Topped with Cheese Served in a Burger Bun with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kern="1200" dirty="0">
                          <a:solidFill>
                            <a:srgbClr val="000000"/>
                          </a:solidFill>
                          <a:latin typeface="Century Gothic" panose="020B0502020202020204" pitchFamily="34" charset="0"/>
                          <a:ea typeface="+mn-ea"/>
                          <a:cs typeface="+mn-cs"/>
                        </a:rPr>
                        <a:t>Baked Potato Wedges and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kern="1200" dirty="0">
                          <a:solidFill>
                            <a:srgbClr val="000000"/>
                          </a:solidFill>
                          <a:latin typeface="Century Gothic" panose="020B0502020202020204" pitchFamily="34" charset="0"/>
                          <a:ea typeface="+mn-ea"/>
                          <a:cs typeface="+mn-cs"/>
                        </a:rPr>
                        <a:t>Tomato Ketchup</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b="1">
                          <a:solidFill>
                            <a:srgbClr val="000000"/>
                          </a:solidFill>
                          <a:latin typeface="Century Gothic" panose="020B0502020202020204" pitchFamily="34" charset="0"/>
                        </a:rPr>
                        <a:t>Roast Gammon with </a:t>
                      </a:r>
                    </a:p>
                    <a:p>
                      <a:pPr algn="l">
                        <a:lnSpc>
                          <a:spcPts val="1960"/>
                        </a:lnSpc>
                      </a:pPr>
                      <a:r>
                        <a:rPr lang="en-US" sz="1400" b="1">
                          <a:solidFill>
                            <a:srgbClr val="000000"/>
                          </a:solidFill>
                          <a:latin typeface="Century Gothic" panose="020B0502020202020204" pitchFamily="34" charset="0"/>
                        </a:rPr>
                        <a:t>Roast Potatoes and </a:t>
                      </a:r>
                    </a:p>
                    <a:p>
                      <a:pPr algn="l">
                        <a:lnSpc>
                          <a:spcPts val="1960"/>
                        </a:lnSpc>
                      </a:pPr>
                      <a:r>
                        <a:rPr lang="en-US" sz="1400" b="1">
                          <a:solidFill>
                            <a:srgbClr val="000000"/>
                          </a:solidFill>
                          <a:latin typeface="Century Gothic" panose="020B0502020202020204" pitchFamily="34" charset="0"/>
                        </a:rPr>
                        <a:t>Gravy </a:t>
                      </a:r>
                    </a:p>
                    <a:p>
                      <a:pPr marL="0" lvl="0" indent="0" algn="l">
                        <a:lnSpc>
                          <a:spcPts val="1960"/>
                        </a:lnSpc>
                        <a:spcBef>
                          <a:spcPct val="0"/>
                        </a:spcBef>
                      </a:pPr>
                      <a:r>
                        <a:rPr lang="en-US" sz="1400">
                          <a:solidFill>
                            <a:srgbClr val="000000"/>
                          </a:solidFill>
                          <a:latin typeface="Century Gothic" panose="020B0502020202020204" pitchFamily="34" charset="0"/>
                        </a:rPr>
                        <a:t>Red Tractor Accredited </a:t>
                      </a:r>
                    </a:p>
                    <a:p>
                      <a:pPr marL="0" lvl="0" indent="0" algn="l">
                        <a:lnSpc>
                          <a:spcPts val="1960"/>
                        </a:lnSpc>
                        <a:spcBef>
                          <a:spcPct val="0"/>
                        </a:spcBef>
                      </a:pPr>
                      <a:r>
                        <a:rPr lang="en-US" sz="1400">
                          <a:solidFill>
                            <a:srgbClr val="000000"/>
                          </a:solidFill>
                          <a:latin typeface="Century Gothic" panose="020B0502020202020204" pitchFamily="34" charset="0"/>
                        </a:rPr>
                        <a:t>Gammon from Gloucestershire’s Local Butchers Served With Homemade Roast Potatoes </a:t>
                      </a:r>
                    </a:p>
                    <a:p>
                      <a:pPr marL="0" lvl="0" indent="0" algn="l">
                        <a:lnSpc>
                          <a:spcPts val="1960"/>
                        </a:lnSpc>
                        <a:spcBef>
                          <a:spcPct val="0"/>
                        </a:spcBef>
                      </a:pPr>
                      <a:r>
                        <a:rPr lang="en-US" sz="1400">
                          <a:solidFill>
                            <a:srgbClr val="000000"/>
                          </a:solidFill>
                          <a:latin typeface="Century Gothic"/>
                        </a:rPr>
                        <a:t>and  Gravy</a:t>
                      </a:r>
                      <a:endParaRPr lang="en-US" sz="1400" kern="1200" dirty="0">
                        <a:solidFill>
                          <a:srgbClr val="000000"/>
                        </a:solidFill>
                        <a:latin typeface="Century Gothic"/>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b="1" kern="1200" dirty="0">
                          <a:solidFill>
                            <a:srgbClr val="000000"/>
                          </a:solidFill>
                          <a:latin typeface="Century Gothic" panose="020B0502020202020204" pitchFamily="34" charset="0"/>
                          <a:ea typeface="+mn-ea"/>
                          <a:cs typeface="+mn-cs"/>
                        </a:rPr>
                        <a:t>Peri-Peri Chicken with </a:t>
                      </a:r>
                    </a:p>
                    <a:p>
                      <a:pPr algn="l">
                        <a:lnSpc>
                          <a:spcPts val="1960"/>
                        </a:lnSpc>
                      </a:pPr>
                      <a:r>
                        <a:rPr lang="en-US" sz="1400" b="1" kern="1200" dirty="0">
                          <a:solidFill>
                            <a:srgbClr val="000000"/>
                          </a:solidFill>
                          <a:latin typeface="Century Gothic" panose="020B0502020202020204" pitchFamily="34" charset="0"/>
                          <a:ea typeface="+mn-ea"/>
                          <a:cs typeface="+mn-cs"/>
                        </a:rPr>
                        <a:t>Herby Rice and Sweetcorn</a:t>
                      </a:r>
                    </a:p>
                    <a:p>
                      <a:pPr algn="l">
                        <a:lnSpc>
                          <a:spcPts val="1960"/>
                        </a:lnSpc>
                      </a:pPr>
                      <a:r>
                        <a:rPr lang="en-US" sz="1400" b="1" kern="1200" dirty="0">
                          <a:solidFill>
                            <a:srgbClr val="000000"/>
                          </a:solidFill>
                          <a:latin typeface="Century Gothic" panose="020B0502020202020204" pitchFamily="34" charset="0"/>
                          <a:ea typeface="+mn-ea"/>
                          <a:cs typeface="+mn-cs"/>
                        </a:rPr>
                        <a:t>&amp; Cucumber Salsa</a:t>
                      </a:r>
                    </a:p>
                    <a:p>
                      <a:pPr algn="l">
                        <a:lnSpc>
                          <a:spcPts val="1960"/>
                        </a:lnSpc>
                      </a:pPr>
                      <a:r>
                        <a:rPr lang="en-US" sz="1400" kern="1200" dirty="0">
                          <a:solidFill>
                            <a:srgbClr val="000000"/>
                          </a:solidFill>
                          <a:latin typeface="Century Gothic" panose="020B0502020202020204" pitchFamily="34" charset="0"/>
                          <a:ea typeface="+mn-ea"/>
                          <a:cs typeface="+mn-cs"/>
                        </a:rPr>
                        <a:t>Red Tractor Accredited Chicken from Gloucestershire’s Local Butchers in a Peri-Peri dressing with Turmeric &amp; Lemon Rice and a Tangy Sweetcorn ​Salsa (Sweetcorn, ​</a:t>
                      </a:r>
                    </a:p>
                    <a:p>
                      <a:pPr rtl="0" fontAlgn="base"/>
                      <a:r>
                        <a:rPr lang="en-US" sz="1400" kern="1200" dirty="0">
                          <a:solidFill>
                            <a:srgbClr val="000000"/>
                          </a:solidFill>
                          <a:latin typeface="Century Gothic" panose="020B0502020202020204" pitchFamily="34" charset="0"/>
                          <a:ea typeface="+mn-ea"/>
                          <a:cs typeface="+mn-cs"/>
                        </a:rPr>
                        <a:t>Cucumber, Pineapple, ​</a:t>
                      </a:r>
                    </a:p>
                    <a:p>
                      <a:pPr rtl="0" fontAlgn="base"/>
                      <a:r>
                        <a:rPr lang="en-US" sz="1400" kern="1200" dirty="0">
                          <a:solidFill>
                            <a:srgbClr val="000000"/>
                          </a:solidFill>
                          <a:latin typeface="Century Gothic" panose="020B0502020202020204" pitchFamily="34" charset="0"/>
                          <a:ea typeface="+mn-ea"/>
                          <a:cs typeface="+mn-cs"/>
                        </a:rPr>
                        <a:t>Red Onion) </a:t>
                      </a:r>
                      <a:endParaRPr lang="en-GB" sz="140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b="1" dirty="0">
                          <a:solidFill>
                            <a:schemeClr val="tx1"/>
                          </a:solidFill>
                          <a:latin typeface="Century Gothic" panose="020B0502020202020204" pitchFamily="34" charset="0"/>
                        </a:rPr>
                        <a:t>Fish Fingers, Chips and </a:t>
                      </a:r>
                    </a:p>
                    <a:p>
                      <a:pPr algn="l">
                        <a:lnSpc>
                          <a:spcPts val="1960"/>
                        </a:lnSpc>
                      </a:pPr>
                      <a:r>
                        <a:rPr lang="en-US" sz="1400" b="1" dirty="0">
                          <a:solidFill>
                            <a:schemeClr val="tx1"/>
                          </a:solidFill>
                          <a:latin typeface="Century Gothic" panose="020B0502020202020204" pitchFamily="34" charset="0"/>
                        </a:rPr>
                        <a:t>Tomato Ketchup</a:t>
                      </a:r>
                    </a:p>
                    <a:p>
                      <a:pPr marL="0" lvl="0" indent="0" algn="l">
                        <a:lnSpc>
                          <a:spcPts val="1960"/>
                        </a:lnSpc>
                        <a:spcBef>
                          <a:spcPct val="0"/>
                        </a:spcBef>
                      </a:pPr>
                      <a:r>
                        <a:rPr lang="en-US" sz="1400" dirty="0">
                          <a:solidFill>
                            <a:schemeClr val="tx1"/>
                          </a:solidFill>
                          <a:latin typeface="Century Gothic" panose="020B0502020202020204" pitchFamily="34" charset="0"/>
                        </a:rPr>
                        <a:t>Oven Baked Youngs MSC Accredited Pollock </a:t>
                      </a:r>
                    </a:p>
                    <a:p>
                      <a:pPr marL="0" lvl="0" indent="0" algn="l">
                        <a:lnSpc>
                          <a:spcPts val="1960"/>
                        </a:lnSpc>
                        <a:spcBef>
                          <a:spcPct val="0"/>
                        </a:spcBef>
                      </a:pPr>
                      <a:r>
                        <a:rPr lang="en-US" sz="1400" dirty="0">
                          <a:solidFill>
                            <a:schemeClr val="tx1"/>
                          </a:solidFill>
                          <a:latin typeface="Century Gothic" panose="020B0502020202020204" pitchFamily="34" charset="0"/>
                        </a:rPr>
                        <a:t>Fishfingers with Oven Baked Chips and Tomato Ketchup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extLst>
                  <a:ext uri="{0D108BD9-81ED-4DB2-BD59-A6C34878D82A}">
                    <a16:rowId xmlns:a16="http://schemas.microsoft.com/office/drawing/2014/main" val="1889949154"/>
                  </a:ext>
                </a:extLst>
              </a:tr>
              <a:tr h="2512076">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GB" sz="1400" b="1" dirty="0">
                          <a:solidFill>
                            <a:srgbClr val="000000"/>
                          </a:solidFill>
                          <a:latin typeface="Century Gothic" panose="020B0502020202020204" pitchFamily="34" charset="0"/>
                        </a:rPr>
                        <a:t>Cheese and Tomato  Pizza with New Potatoes</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solidFill>
                            <a:srgbClr val="000000"/>
                          </a:solidFill>
                          <a:latin typeface="Century Gothic" panose="020B0502020202020204" pitchFamily="34" charset="0"/>
                        </a:rPr>
                        <a:t>Homemade 50/50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solidFill>
                            <a:srgbClr val="000000"/>
                          </a:solidFill>
                          <a:latin typeface="Century Gothic" panose="020B0502020202020204" pitchFamily="34" charset="0"/>
                        </a:rPr>
                        <a:t>Wholemeal Base topped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solidFill>
                            <a:srgbClr val="000000"/>
                          </a:solidFill>
                          <a:latin typeface="Century Gothic" panose="020B0502020202020204" pitchFamily="34" charset="0"/>
                        </a:rPr>
                        <a:t>with Cheddar Cheese and a Homemade Tomato Sauce (Chopped Tomatoes, Tomato Puree, Oregano)</a:t>
                      </a:r>
                      <a:r>
                        <a:rPr lang="en-GB" sz="1400" dirty="0">
                          <a:solidFill>
                            <a:srgbClr val="000000"/>
                          </a:solidFill>
                          <a:latin typeface="Century Gothic" panose="020B0502020202020204" pitchFamily="34" charset="0"/>
                        </a:rPr>
                        <a:t> </a:t>
                      </a:r>
                    </a:p>
                    <a:p>
                      <a:pPr marL="0" marR="0" lvl="0" indent="0" algn="l" defTabSz="914400" rtl="0" eaLnBrk="1" fontAlgn="auto" latinLnBrk="0" hangingPunct="1">
                        <a:lnSpc>
                          <a:spcPts val="1960"/>
                        </a:lnSpc>
                        <a:spcBef>
                          <a:spcPts val="0"/>
                        </a:spcBef>
                        <a:spcAft>
                          <a:spcPts val="0"/>
                        </a:spcAft>
                        <a:buClrTx/>
                        <a:buSzTx/>
                        <a:buFontTx/>
                        <a:buNone/>
                        <a:tabLst/>
                        <a:defRPr/>
                      </a:pPr>
                      <a:r>
                        <a:rPr lang="en-GB" sz="1400" dirty="0">
                          <a:solidFill>
                            <a:srgbClr val="000000"/>
                          </a:solidFill>
                          <a:latin typeface="Century Gothic" panose="020B0502020202020204" pitchFamily="34" charset="0"/>
                        </a:rPr>
                        <a:t>Served with New</a:t>
                      </a:r>
                    </a:p>
                    <a:p>
                      <a:pPr marL="0" marR="0" lvl="0" indent="0" algn="l" defTabSz="914400" rtl="0" eaLnBrk="1" fontAlgn="auto" latinLnBrk="0" hangingPunct="1">
                        <a:lnSpc>
                          <a:spcPts val="1960"/>
                        </a:lnSpc>
                        <a:spcBef>
                          <a:spcPts val="0"/>
                        </a:spcBef>
                        <a:spcAft>
                          <a:spcPts val="0"/>
                        </a:spcAft>
                        <a:buClrTx/>
                        <a:buSzTx/>
                        <a:buFontTx/>
                        <a:buNone/>
                        <a:tabLst/>
                        <a:defRPr/>
                      </a:pPr>
                      <a:r>
                        <a:rPr lang="en-GB" sz="1400" dirty="0">
                          <a:solidFill>
                            <a:srgbClr val="000000"/>
                          </a:solidFill>
                          <a:latin typeface="Century Gothic" panose="020B0502020202020204" pitchFamily="34" charset="0"/>
                        </a:rPr>
                        <a:t>Potatoes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b="1" dirty="0">
                          <a:solidFill>
                            <a:srgbClr val="000000"/>
                          </a:solidFill>
                          <a:latin typeface="Century Gothic" panose="020B0502020202020204" pitchFamily="34" charset="0"/>
                        </a:rPr>
                        <a:t>Lentil and Sweet Potato Curry with Rice</a:t>
                      </a:r>
                    </a:p>
                    <a:p>
                      <a:pPr algn="l">
                        <a:lnSpc>
                          <a:spcPts val="1960"/>
                        </a:lnSpc>
                      </a:pPr>
                      <a:r>
                        <a:rPr lang="en-US" sz="1400" kern="1200" dirty="0">
                          <a:solidFill>
                            <a:srgbClr val="000000"/>
                          </a:solidFill>
                          <a:latin typeface="Century Gothic" panose="020B0502020202020204" pitchFamily="34" charset="0"/>
                          <a:ea typeface="+mn-ea"/>
                          <a:cs typeface="+mn-cs"/>
                        </a:rPr>
                        <a:t>Homemade Mild Tomato Based Lentil Curry with Sweet Potato served with 50/50 </a:t>
                      </a:r>
                      <a:r>
                        <a:rPr lang="en-US" sz="1400" kern="1200" dirty="0" err="1">
                          <a:solidFill>
                            <a:srgbClr val="000000"/>
                          </a:solidFill>
                          <a:latin typeface="Century Gothic" panose="020B0502020202020204" pitchFamily="34" charset="0"/>
                          <a:ea typeface="+mn-ea"/>
                          <a:cs typeface="+mn-cs"/>
                        </a:rPr>
                        <a:t>Wholemeal</a:t>
                      </a:r>
                      <a:r>
                        <a:rPr lang="en-US" sz="1400" kern="1200" dirty="0">
                          <a:solidFill>
                            <a:srgbClr val="000000"/>
                          </a:solidFill>
                          <a:latin typeface="Century Gothic" panose="020B0502020202020204" pitchFamily="34" charset="0"/>
                          <a:ea typeface="+mn-ea"/>
                          <a:cs typeface="+mn-cs"/>
                        </a:rPr>
                        <a:t> Rice</a:t>
                      </a:r>
                      <a:endParaRPr lang="en-GB" sz="140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b="1">
                          <a:solidFill>
                            <a:schemeClr val="tx1"/>
                          </a:solidFill>
                          <a:latin typeface="Century Gothic" panose="020B0502020202020204" pitchFamily="34" charset="0"/>
                        </a:rPr>
                        <a:t>Roast Quorn,  Stuffing, Roast Potatoes and Gravy</a:t>
                      </a:r>
                      <a:endParaRPr lang="en-US" sz="1400" b="1">
                        <a:latin typeface="Century Gothic" panose="020B0502020202020204" pitchFamily="34" charset="0"/>
                      </a:endParaRPr>
                    </a:p>
                    <a:p>
                      <a:pPr marL="0" lvl="0" indent="0" algn="l">
                        <a:lnSpc>
                          <a:spcPts val="1960"/>
                        </a:lnSpc>
                        <a:spcBef>
                          <a:spcPct val="0"/>
                        </a:spcBef>
                      </a:pPr>
                      <a:r>
                        <a:rPr lang="en-US" sz="1400">
                          <a:solidFill>
                            <a:schemeClr val="tx1"/>
                          </a:solidFill>
                          <a:latin typeface="Century Gothic" panose="020B0502020202020204" pitchFamily="34" charset="0"/>
                        </a:rPr>
                        <a:t>Vegan Quorn Fillet served with </a:t>
                      </a:r>
                    </a:p>
                    <a:p>
                      <a:pPr marL="0" lvl="0" indent="0" algn="l">
                        <a:lnSpc>
                          <a:spcPts val="1960"/>
                        </a:lnSpc>
                        <a:spcBef>
                          <a:spcPct val="0"/>
                        </a:spcBef>
                      </a:pPr>
                      <a:r>
                        <a:rPr lang="en-US" sz="1400">
                          <a:solidFill>
                            <a:schemeClr val="tx1"/>
                          </a:solidFill>
                          <a:latin typeface="Century Gothic"/>
                        </a:rPr>
                        <a:t>Stuffing, Homemade Roasted Potatoes and Gravy</a:t>
                      </a:r>
                      <a:endParaRPr lang="en-US" sz="1400" dirty="0">
                        <a:solidFill>
                          <a:schemeClr val="tx1"/>
                        </a:solidFill>
                        <a:latin typeface="Century Gothic"/>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b="1" dirty="0">
                          <a:solidFill>
                            <a:srgbClr val="000000"/>
                          </a:solidFill>
                          <a:latin typeface="Century Gothic" panose="020B0502020202020204" pitchFamily="34" charset="0"/>
                        </a:rPr>
                        <a:t>Macaroni Cheese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solidFill>
                            <a:srgbClr val="000000"/>
                          </a:solidFill>
                          <a:latin typeface="Century Gothic" panose="020B0502020202020204" pitchFamily="34" charset="0"/>
                        </a:rPr>
                        <a:t>Homemade Classic Macaroni Cheese, made with a Homemade Cheddar Cheese white sauce</a:t>
                      </a:r>
                      <a:endParaRPr lang="en-GB" sz="140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b="1" dirty="0">
                          <a:solidFill>
                            <a:srgbClr val="000000"/>
                          </a:solidFill>
                          <a:latin typeface="Century Gothic" panose="020B0502020202020204" pitchFamily="34" charset="0"/>
                        </a:rPr>
                        <a:t>Vegan Sausage with Chips and Tomato Ketchup</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b="0" dirty="0">
                          <a:solidFill>
                            <a:srgbClr val="000000"/>
                          </a:solidFill>
                          <a:latin typeface="Century Gothic" panose="020B0502020202020204" pitchFamily="34" charset="0"/>
                        </a:rPr>
                        <a:t>Forest Green Kitchen Vegan Sausages with Oven Baked Chips and Tomato Ketchup </a:t>
                      </a:r>
                    </a:p>
                    <a:p>
                      <a:pPr marL="0" marR="0" lvl="0" indent="0" algn="l" defTabSz="914400" rtl="0" eaLnBrk="1" fontAlgn="auto" latinLnBrk="0" hangingPunct="1">
                        <a:lnSpc>
                          <a:spcPts val="1960"/>
                        </a:lnSpc>
                        <a:spcBef>
                          <a:spcPts val="0"/>
                        </a:spcBef>
                        <a:spcAft>
                          <a:spcPts val="0"/>
                        </a:spcAft>
                        <a:buClrTx/>
                        <a:buSzTx/>
                        <a:buFontTx/>
                        <a:buNone/>
                        <a:tabLst/>
                        <a:defRPr/>
                      </a:pPr>
                      <a:endParaRPr lang="en-US" sz="1400" dirty="0">
                        <a:solidFill>
                          <a:srgbClr val="000000"/>
                        </a:solidFill>
                        <a:latin typeface="Century Gothic" panose="020B0502020202020204" pitchFamily="34" charset="0"/>
                      </a:endParaRPr>
                    </a:p>
                    <a:p>
                      <a:pPr marL="0" lvl="0" indent="0" algn="l">
                        <a:lnSpc>
                          <a:spcPts val="1960"/>
                        </a:lnSpc>
                        <a:spcBef>
                          <a:spcPct val="0"/>
                        </a:spcBef>
                      </a:pPr>
                      <a:endParaRPr lang="en-US" sz="1400" dirty="0">
                        <a:solidFill>
                          <a:srgbClr val="000000"/>
                        </a:solidFill>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extLst>
                  <a:ext uri="{0D108BD9-81ED-4DB2-BD59-A6C34878D82A}">
                    <a16:rowId xmlns:a16="http://schemas.microsoft.com/office/drawing/2014/main" val="3403764832"/>
                  </a:ext>
                </a:extLst>
              </a:tr>
              <a:tr h="558742">
                <a:tc gridSpan="5">
                  <a:txBody>
                    <a:bodyPr/>
                    <a:lstStyle/>
                    <a:p>
                      <a:pPr algn="ctr">
                        <a:lnSpc>
                          <a:spcPts val="1960"/>
                        </a:lnSpc>
                      </a:pPr>
                      <a:r>
                        <a:rPr lang="en-US" sz="1400" dirty="0">
                          <a:solidFill>
                            <a:srgbClr val="000000"/>
                          </a:solidFill>
                          <a:latin typeface="Century Gothic" panose="020B0502020202020204" pitchFamily="34" charset="0"/>
                        </a:rPr>
                        <a:t>Each day we serve a choice of two vegetables such as Carrots, Broccoli, Cauliflower, Sweetcorn, Peas, Baked Beans, Green Beans, Cabbage, Peppers.</a:t>
                      </a:r>
                    </a:p>
                    <a:p>
                      <a:pPr marL="0" lvl="0" indent="0" algn="ctr">
                        <a:lnSpc>
                          <a:spcPts val="1960"/>
                        </a:lnSpc>
                        <a:spcBef>
                          <a:spcPct val="0"/>
                        </a:spcBef>
                      </a:pPr>
                      <a:r>
                        <a:rPr lang="en-US" sz="1400" dirty="0">
                          <a:solidFill>
                            <a:srgbClr val="000000"/>
                          </a:solidFill>
                          <a:latin typeface="Century Gothic" panose="020B0502020202020204" pitchFamily="34" charset="0"/>
                        </a:rPr>
                        <a:t>We also serve a daily salad selection for pupils to help themselves to.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hMerge="1">
                  <a:txBody>
                    <a:bodyPr/>
                    <a:lstStyle/>
                    <a:p>
                      <a:endParaRPr lang="en-GB"/>
                    </a:p>
                  </a:txBody>
                  <a:tcPr/>
                </a:tc>
                <a:tc hMerge="1">
                  <a:txBody>
                    <a:bodyPr/>
                    <a:lstStyle/>
                    <a:p>
                      <a:endParaRPr lang="en-GB"/>
                    </a:p>
                  </a:txBody>
                  <a:tcPr/>
                </a:tc>
                <a:tc hMerge="1">
                  <a:txBody>
                    <a:bodyPr/>
                    <a:lstStyle/>
                    <a:p>
                      <a:endParaRPr lang="en-GB"/>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hMerge="1">
                  <a:txBody>
                    <a:bodyPr/>
                    <a:lstStyle/>
                    <a:p>
                      <a:endParaRPr lang="en-GB" dirty="0"/>
                    </a:p>
                  </a:txBody>
                  <a:tcP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4224293292"/>
                  </a:ext>
                </a:extLst>
              </a:tr>
              <a:tr h="1778303">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GB" sz="1400" b="1" kern="1200" dirty="0">
                          <a:solidFill>
                            <a:srgbClr val="000000"/>
                          </a:solidFill>
                          <a:latin typeface="Century Gothic" panose="020B0502020202020204" pitchFamily="34" charset="0"/>
                          <a:ea typeface="+mn-ea"/>
                          <a:cs typeface="+mn-cs"/>
                        </a:rPr>
                        <a:t>Golden Syrup Snap</a:t>
                      </a:r>
                    </a:p>
                    <a:p>
                      <a:pPr marL="0" marR="0" lvl="0" indent="0" algn="l" defTabSz="914400" rtl="0" eaLnBrk="1" fontAlgn="auto" latinLnBrk="0" hangingPunct="1">
                        <a:lnSpc>
                          <a:spcPts val="1960"/>
                        </a:lnSpc>
                        <a:spcBef>
                          <a:spcPts val="0"/>
                        </a:spcBef>
                        <a:spcAft>
                          <a:spcPts val="0"/>
                        </a:spcAft>
                        <a:buClrTx/>
                        <a:buSzTx/>
                        <a:buFontTx/>
                        <a:buNone/>
                        <a:tabLst/>
                        <a:defRPr/>
                      </a:pPr>
                      <a:r>
                        <a:rPr lang="en-GB" sz="1400" kern="1200" dirty="0">
                          <a:solidFill>
                            <a:srgbClr val="000000"/>
                          </a:solidFill>
                          <a:latin typeface="Century Gothic" panose="020B0502020202020204" pitchFamily="34" charset="0"/>
                          <a:ea typeface="+mn-ea"/>
                          <a:cs typeface="+mn-cs"/>
                        </a:rPr>
                        <a:t>Homemade Cookie Sweetened with Golden Syrup</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b="1" dirty="0">
                          <a:solidFill>
                            <a:srgbClr val="000000"/>
                          </a:solidFill>
                          <a:latin typeface="Century Gothic" panose="020B0502020202020204" pitchFamily="34" charset="0"/>
                        </a:rPr>
                        <a:t>Peach Crumble with Custard</a:t>
                      </a:r>
                    </a:p>
                    <a:p>
                      <a:pPr marL="0" lvl="0" indent="0" algn="l">
                        <a:lnSpc>
                          <a:spcPts val="1960"/>
                        </a:lnSpc>
                        <a:spcBef>
                          <a:spcPct val="0"/>
                        </a:spcBef>
                      </a:pPr>
                      <a:r>
                        <a:rPr lang="en-US" sz="1400" dirty="0">
                          <a:solidFill>
                            <a:srgbClr val="000000"/>
                          </a:solidFill>
                          <a:latin typeface="Century Gothic" panose="020B0502020202020204" pitchFamily="34" charset="0"/>
                        </a:rPr>
                        <a:t>Homemade Peach Crumble with an Oaty Topping, </a:t>
                      </a:r>
                    </a:p>
                    <a:p>
                      <a:pPr marL="0" lvl="0" indent="0" algn="l">
                        <a:lnSpc>
                          <a:spcPts val="1960"/>
                        </a:lnSpc>
                        <a:spcBef>
                          <a:spcPct val="0"/>
                        </a:spcBef>
                      </a:pPr>
                      <a:r>
                        <a:rPr lang="en-US" sz="1400" dirty="0">
                          <a:solidFill>
                            <a:srgbClr val="000000"/>
                          </a:solidFill>
                          <a:latin typeface="Century Gothic" panose="020B0502020202020204" pitchFamily="34" charset="0"/>
                        </a:rPr>
                        <a:t>Served with Custard</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b="1" dirty="0">
                          <a:solidFill>
                            <a:srgbClr val="000000"/>
                          </a:solidFill>
                          <a:latin typeface="Century Gothic" panose="020B0502020202020204" pitchFamily="34" charset="0"/>
                        </a:rPr>
                        <a:t>Fruit Medley</a:t>
                      </a:r>
                    </a:p>
                    <a:p>
                      <a:pPr marL="0" lvl="0" indent="0" algn="l">
                        <a:lnSpc>
                          <a:spcPts val="1960"/>
                        </a:lnSpc>
                        <a:spcBef>
                          <a:spcPct val="0"/>
                        </a:spcBef>
                      </a:pPr>
                      <a:r>
                        <a:rPr lang="en-US" sz="1400" dirty="0">
                          <a:solidFill>
                            <a:srgbClr val="000000"/>
                          </a:solidFill>
                          <a:latin typeface="Century Gothic" panose="020B0502020202020204" pitchFamily="34" charset="0"/>
                        </a:rPr>
                        <a:t>A </a:t>
                      </a:r>
                      <a:r>
                        <a:rPr lang="en-US" sz="1400" kern="1200" dirty="0">
                          <a:solidFill>
                            <a:srgbClr val="000000"/>
                          </a:solidFill>
                          <a:latin typeface="Century Gothic" panose="020B0502020202020204" pitchFamily="34" charset="0"/>
                          <a:ea typeface="+mn-ea"/>
                          <a:cs typeface="+mn-cs"/>
                        </a:rPr>
                        <a:t>selection</a:t>
                      </a:r>
                      <a:r>
                        <a:rPr lang="en-US" sz="1400" dirty="0">
                          <a:solidFill>
                            <a:srgbClr val="000000"/>
                          </a:solidFill>
                          <a:latin typeface="Century Gothic" panose="020B0502020202020204" pitchFamily="34" charset="0"/>
                        </a:rPr>
                        <a:t> of Apple, Orange, Peach, Mandarin and Pear</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b="1" kern="1200" dirty="0">
                          <a:solidFill>
                            <a:srgbClr val="000000"/>
                          </a:solidFill>
                          <a:latin typeface="Century Gothic" panose="020B0502020202020204" pitchFamily="34" charset="0"/>
                          <a:ea typeface="+mn-ea"/>
                          <a:cs typeface="+mn-cs"/>
                        </a:rPr>
                        <a:t>Chocolate Brownie </a:t>
                      </a:r>
                      <a:endParaRPr lang="en-US" dirty="0">
                        <a:latin typeface="Century Gothic" panose="020B0502020202020204" pitchFamily="34" charset="0"/>
                      </a:endParaRPr>
                    </a:p>
                    <a:p>
                      <a:pPr lvl="0" algn="l">
                        <a:lnSpc>
                          <a:spcPts val="1960"/>
                        </a:lnSpc>
                        <a:buNone/>
                      </a:pPr>
                      <a:r>
                        <a:rPr lang="en-US" sz="1400" kern="1200" dirty="0">
                          <a:solidFill>
                            <a:srgbClr val="000000"/>
                          </a:solidFill>
                          <a:latin typeface="Century Gothic" panose="020B0502020202020204" pitchFamily="34" charset="0"/>
                          <a:ea typeface="+mn-ea"/>
                          <a:cs typeface="+mn-cs"/>
                        </a:rPr>
                        <a:t>A Homemade Chocolate Brownie made with Cocoa Powder </a:t>
                      </a:r>
                      <a:endParaRPr lang="en-US"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tc>
                  <a:txBody>
                    <a:bodyPr/>
                    <a:lstStyle/>
                    <a:p>
                      <a:pPr algn="l">
                        <a:lnSpc>
                          <a:spcPts val="1960"/>
                        </a:lnSpc>
                      </a:pPr>
                      <a:r>
                        <a:rPr lang="en-US" sz="1400" b="1" kern="1200" dirty="0">
                          <a:solidFill>
                            <a:srgbClr val="000000"/>
                          </a:solidFill>
                          <a:latin typeface="Century Gothic" panose="020B0502020202020204" pitchFamily="34" charset="0"/>
                          <a:ea typeface="+mn-ea"/>
                          <a:cs typeface="+mn-cs"/>
                        </a:rPr>
                        <a:t>Orange and Lemon Shortbread</a:t>
                      </a:r>
                    </a:p>
                    <a:p>
                      <a:pPr algn="l">
                        <a:lnSpc>
                          <a:spcPts val="1960"/>
                        </a:lnSpc>
                      </a:pPr>
                      <a:r>
                        <a:rPr lang="en-US" sz="1400" kern="1200" dirty="0">
                          <a:solidFill>
                            <a:srgbClr val="000000"/>
                          </a:solidFill>
                          <a:latin typeface="Century Gothic" panose="020B0502020202020204" pitchFamily="34" charset="0"/>
                          <a:ea typeface="+mn-ea"/>
                          <a:cs typeface="+mn-cs"/>
                        </a:rPr>
                        <a:t>Homemade Orange and Lemon Flavored Shortbread made with the Juice and Zest From Oranges and Lemons</a:t>
                      </a:r>
                    </a:p>
                    <a:p>
                      <a:pPr algn="l">
                        <a:lnSpc>
                          <a:spcPts val="1960"/>
                        </a:lnSpc>
                      </a:pPr>
                      <a:endParaRPr lang="en-US" sz="1400" kern="1200" dirty="0">
                        <a:solidFill>
                          <a:srgbClr val="000000"/>
                        </a:solidFill>
                        <a:latin typeface="Century Gothic" panose="020B0502020202020204" pitchFamily="34" charset="0"/>
                        <a:ea typeface="+mn-ea"/>
                        <a:cs typeface="+mn-cs"/>
                      </a:endParaRPr>
                    </a:p>
                    <a:p>
                      <a:pPr algn="l">
                        <a:lnSpc>
                          <a:spcPts val="1960"/>
                        </a:lnSpc>
                      </a:pPr>
                      <a:endParaRPr lang="en-US" sz="1400" kern="1200" dirty="0">
                        <a:solidFill>
                          <a:srgbClr val="000000"/>
                        </a:solidFill>
                        <a:latin typeface="Century Gothic" panose="020B0502020202020204" pitchFamily="34" charset="0"/>
                        <a:ea typeface="+mn-ea"/>
                        <a:cs typeface="+mn-c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CFBFDE"/>
                    </a:solidFill>
                  </a:tcPr>
                </a:tc>
                <a:extLst>
                  <a:ext uri="{0D108BD9-81ED-4DB2-BD59-A6C34878D82A}">
                    <a16:rowId xmlns:a16="http://schemas.microsoft.com/office/drawing/2014/main" val="1503234578"/>
                  </a:ext>
                </a:extLst>
              </a:tr>
            </a:tbl>
          </a:graphicData>
        </a:graphic>
      </p:graphicFrame>
      <p:sp>
        <p:nvSpPr>
          <p:cNvPr id="8" name="Freeform 8"/>
          <p:cNvSpPr/>
          <p:nvPr/>
        </p:nvSpPr>
        <p:spPr>
          <a:xfrm>
            <a:off x="16510055" y="1999098"/>
            <a:ext cx="718061" cy="963906"/>
          </a:xfrm>
          <a:custGeom>
            <a:avLst/>
            <a:gdLst/>
            <a:ahLst/>
            <a:cxnLst/>
            <a:rect l="l" t="t" r="r" b="b"/>
            <a:pathLst>
              <a:path w="718061" h="963906">
                <a:moveTo>
                  <a:pt x="0" y="0"/>
                </a:moveTo>
                <a:lnTo>
                  <a:pt x="718061" y="0"/>
                </a:lnTo>
                <a:lnTo>
                  <a:pt x="718061" y="963906"/>
                </a:lnTo>
                <a:lnTo>
                  <a:pt x="0" y="963906"/>
                </a:lnTo>
                <a:lnTo>
                  <a:pt x="0" y="0"/>
                </a:lnTo>
                <a:close/>
              </a:path>
            </a:pathLst>
          </a:custGeom>
          <a:blipFill>
            <a:blip r:embed="rId2"/>
            <a:stretch>
              <a:fillRect/>
            </a:stretch>
          </a:blipFill>
        </p:spPr>
        <p:txBody>
          <a:bodyPr/>
          <a:lstStyle/>
          <a:p>
            <a:endParaRPr lang="en-GB" dirty="0"/>
          </a:p>
        </p:txBody>
      </p:sp>
      <p:sp>
        <p:nvSpPr>
          <p:cNvPr id="14" name="Freeform 14"/>
          <p:cNvSpPr/>
          <p:nvPr/>
        </p:nvSpPr>
        <p:spPr>
          <a:xfrm>
            <a:off x="9900529" y="1729446"/>
            <a:ext cx="658423" cy="845272"/>
          </a:xfrm>
          <a:custGeom>
            <a:avLst/>
            <a:gdLst/>
            <a:ahLst/>
            <a:cxnLst/>
            <a:rect l="l" t="t" r="r" b="b"/>
            <a:pathLst>
              <a:path w="658423" h="845272">
                <a:moveTo>
                  <a:pt x="0" y="0"/>
                </a:moveTo>
                <a:lnTo>
                  <a:pt x="658422" y="0"/>
                </a:lnTo>
                <a:lnTo>
                  <a:pt x="658422" y="845272"/>
                </a:lnTo>
                <a:lnTo>
                  <a:pt x="0" y="845272"/>
                </a:lnTo>
                <a:lnTo>
                  <a:pt x="0" y="0"/>
                </a:lnTo>
                <a:close/>
              </a:path>
            </a:pathLst>
          </a:custGeom>
          <a:blipFill>
            <a:blip r:embed="rId3"/>
            <a:stretch>
              <a:fillRect/>
            </a:stretch>
          </a:blipFill>
        </p:spPr>
        <p:txBody>
          <a:bodyPr/>
          <a:lstStyle/>
          <a:p>
            <a:endParaRPr lang="en-GB" dirty="0"/>
          </a:p>
        </p:txBody>
      </p:sp>
      <p:sp>
        <p:nvSpPr>
          <p:cNvPr id="79" name="TextBox 79"/>
          <p:cNvSpPr txBox="1"/>
          <p:nvPr/>
        </p:nvSpPr>
        <p:spPr>
          <a:xfrm>
            <a:off x="6715346" y="-75601"/>
            <a:ext cx="4823445" cy="1476686"/>
          </a:xfrm>
          <a:prstGeom prst="rect">
            <a:avLst/>
          </a:prstGeom>
        </p:spPr>
        <p:txBody>
          <a:bodyPr wrap="square" lIns="0" tIns="0" rIns="0" bIns="0" rtlCol="0" anchor="t">
            <a:spAutoFit/>
          </a:bodyPr>
          <a:lstStyle/>
          <a:p>
            <a:pPr marL="0" lvl="0" indent="0" algn="ctr">
              <a:lnSpc>
                <a:spcPts val="12880"/>
              </a:lnSpc>
              <a:spcBef>
                <a:spcPct val="0"/>
              </a:spcBef>
            </a:pPr>
            <a:r>
              <a:rPr lang="en-US" sz="9200" spc="-138" dirty="0">
                <a:solidFill>
                  <a:srgbClr val="9366A7"/>
                </a:solidFill>
                <a:latin typeface="Barlow Condensed Bold"/>
              </a:rPr>
              <a:t>WEEK TWO</a:t>
            </a:r>
          </a:p>
        </p:txBody>
      </p:sp>
      <p:grpSp>
        <p:nvGrpSpPr>
          <p:cNvPr id="134" name="Group 94">
            <a:extLst>
              <a:ext uri="{FF2B5EF4-FFF2-40B4-BE49-F238E27FC236}">
                <a16:creationId xmlns:a16="http://schemas.microsoft.com/office/drawing/2014/main" id="{CA4ED873-73E2-794F-E670-1347FF332895}"/>
              </a:ext>
            </a:extLst>
          </p:cNvPr>
          <p:cNvGrpSpPr/>
          <p:nvPr/>
        </p:nvGrpSpPr>
        <p:grpSpPr>
          <a:xfrm>
            <a:off x="15637478" y="8965346"/>
            <a:ext cx="693343" cy="544662"/>
            <a:chOff x="0" y="0"/>
            <a:chExt cx="924457" cy="726216"/>
          </a:xfrm>
        </p:grpSpPr>
        <p:sp>
          <p:nvSpPr>
            <p:cNvPr id="135" name="Freeform 95">
              <a:extLst>
                <a:ext uri="{FF2B5EF4-FFF2-40B4-BE49-F238E27FC236}">
                  <a16:creationId xmlns:a16="http://schemas.microsoft.com/office/drawing/2014/main" id="{82FB51AF-DA8B-D690-579B-BB52BD09F806}"/>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GB" dirty="0"/>
            </a:p>
          </p:txBody>
        </p:sp>
        <p:sp>
          <p:nvSpPr>
            <p:cNvPr id="136" name="TextBox 96">
              <a:extLst>
                <a:ext uri="{FF2B5EF4-FFF2-40B4-BE49-F238E27FC236}">
                  <a16:creationId xmlns:a16="http://schemas.microsoft.com/office/drawing/2014/main" id="{EC048F07-4BBB-A958-9554-07E4170BDD1F}"/>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137" name="TextBox 97">
              <a:extLst>
                <a:ext uri="{FF2B5EF4-FFF2-40B4-BE49-F238E27FC236}">
                  <a16:creationId xmlns:a16="http://schemas.microsoft.com/office/drawing/2014/main" id="{8BD387B4-4424-86EA-1B28-64C32EECCB7C}"/>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152" name="Group 24">
            <a:extLst>
              <a:ext uri="{FF2B5EF4-FFF2-40B4-BE49-F238E27FC236}">
                <a16:creationId xmlns:a16="http://schemas.microsoft.com/office/drawing/2014/main" id="{40D9E17A-BCBA-C0AD-7B80-1F0D3B54ED75}"/>
              </a:ext>
            </a:extLst>
          </p:cNvPr>
          <p:cNvGrpSpPr/>
          <p:nvPr/>
        </p:nvGrpSpPr>
        <p:grpSpPr>
          <a:xfrm>
            <a:off x="3421358" y="3713964"/>
            <a:ext cx="849460" cy="756542"/>
            <a:chOff x="0" y="43144"/>
            <a:chExt cx="1132614" cy="1008722"/>
          </a:xfrm>
        </p:grpSpPr>
        <p:grpSp>
          <p:nvGrpSpPr>
            <p:cNvPr id="153" name="Group 25">
              <a:extLst>
                <a:ext uri="{FF2B5EF4-FFF2-40B4-BE49-F238E27FC236}">
                  <a16:creationId xmlns:a16="http://schemas.microsoft.com/office/drawing/2014/main" id="{15B1B474-BC26-115A-1548-F7A009E4AF5D}"/>
                </a:ext>
              </a:extLst>
            </p:cNvPr>
            <p:cNvGrpSpPr/>
            <p:nvPr/>
          </p:nvGrpSpPr>
          <p:grpSpPr>
            <a:xfrm>
              <a:off x="0" y="43144"/>
              <a:ext cx="1008722" cy="1008722"/>
              <a:chOff x="0" y="0"/>
              <a:chExt cx="812800" cy="812800"/>
            </a:xfrm>
          </p:grpSpPr>
          <p:sp>
            <p:nvSpPr>
              <p:cNvPr id="157" name="Freeform 26">
                <a:extLst>
                  <a:ext uri="{FF2B5EF4-FFF2-40B4-BE49-F238E27FC236}">
                    <a16:creationId xmlns:a16="http://schemas.microsoft.com/office/drawing/2014/main" id="{13F48F64-7B7E-0E9F-92AB-67FAB7AD97A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58" name="TextBox 27">
                <a:extLst>
                  <a:ext uri="{FF2B5EF4-FFF2-40B4-BE49-F238E27FC236}">
                    <a16:creationId xmlns:a16="http://schemas.microsoft.com/office/drawing/2014/main" id="{79C4561C-7AFE-E2B9-45B0-D87BCCF8FD0C}"/>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54" name="Freeform 28">
              <a:extLst>
                <a:ext uri="{FF2B5EF4-FFF2-40B4-BE49-F238E27FC236}">
                  <a16:creationId xmlns:a16="http://schemas.microsoft.com/office/drawing/2014/main" id="{BE2AC3CF-3C6A-76C1-BD37-6918C15F5880}"/>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dirty="0"/>
            </a:p>
          </p:txBody>
        </p:sp>
        <p:sp>
          <p:nvSpPr>
            <p:cNvPr id="155" name="TextBox 29">
              <a:extLst>
                <a:ext uri="{FF2B5EF4-FFF2-40B4-BE49-F238E27FC236}">
                  <a16:creationId xmlns:a16="http://schemas.microsoft.com/office/drawing/2014/main" id="{03B2A12A-267A-453A-F9E2-11D74B4B3B89}"/>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56" name="TextBox 30">
              <a:extLst>
                <a:ext uri="{FF2B5EF4-FFF2-40B4-BE49-F238E27FC236}">
                  <a16:creationId xmlns:a16="http://schemas.microsoft.com/office/drawing/2014/main" id="{0CBEFCF3-F848-3CE7-429A-6444D2E6CD40}"/>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87" name="Group 24">
            <a:extLst>
              <a:ext uri="{FF2B5EF4-FFF2-40B4-BE49-F238E27FC236}">
                <a16:creationId xmlns:a16="http://schemas.microsoft.com/office/drawing/2014/main" id="{10760062-B5F8-44D1-040A-59815A20205A}"/>
              </a:ext>
            </a:extLst>
          </p:cNvPr>
          <p:cNvGrpSpPr/>
          <p:nvPr/>
        </p:nvGrpSpPr>
        <p:grpSpPr>
          <a:xfrm>
            <a:off x="6723904" y="8728957"/>
            <a:ext cx="849460" cy="756542"/>
            <a:chOff x="0" y="43144"/>
            <a:chExt cx="1132614" cy="1008722"/>
          </a:xfrm>
        </p:grpSpPr>
        <p:grpSp>
          <p:nvGrpSpPr>
            <p:cNvPr id="188" name="Group 25">
              <a:extLst>
                <a:ext uri="{FF2B5EF4-FFF2-40B4-BE49-F238E27FC236}">
                  <a16:creationId xmlns:a16="http://schemas.microsoft.com/office/drawing/2014/main" id="{A5DB3967-0223-9D60-0EF2-4AF109A448D9}"/>
                </a:ext>
              </a:extLst>
            </p:cNvPr>
            <p:cNvGrpSpPr/>
            <p:nvPr/>
          </p:nvGrpSpPr>
          <p:grpSpPr>
            <a:xfrm>
              <a:off x="0" y="43144"/>
              <a:ext cx="1008722" cy="1008722"/>
              <a:chOff x="0" y="0"/>
              <a:chExt cx="812800" cy="812800"/>
            </a:xfrm>
          </p:grpSpPr>
          <p:sp>
            <p:nvSpPr>
              <p:cNvPr id="192" name="Freeform 26">
                <a:extLst>
                  <a:ext uri="{FF2B5EF4-FFF2-40B4-BE49-F238E27FC236}">
                    <a16:creationId xmlns:a16="http://schemas.microsoft.com/office/drawing/2014/main" id="{360C7034-AEED-4F66-0754-8574A168C6E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93" name="TextBox 27">
                <a:extLst>
                  <a:ext uri="{FF2B5EF4-FFF2-40B4-BE49-F238E27FC236}">
                    <a16:creationId xmlns:a16="http://schemas.microsoft.com/office/drawing/2014/main" id="{E45D6901-5532-4C0F-ED0D-109EDF5BB651}"/>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89" name="Freeform 28">
              <a:extLst>
                <a:ext uri="{FF2B5EF4-FFF2-40B4-BE49-F238E27FC236}">
                  <a16:creationId xmlns:a16="http://schemas.microsoft.com/office/drawing/2014/main" id="{CA18857F-1171-627D-F4F0-67332D14A701}"/>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dirty="0"/>
            </a:p>
          </p:txBody>
        </p:sp>
        <p:sp>
          <p:nvSpPr>
            <p:cNvPr id="190" name="TextBox 29">
              <a:extLst>
                <a:ext uri="{FF2B5EF4-FFF2-40B4-BE49-F238E27FC236}">
                  <a16:creationId xmlns:a16="http://schemas.microsoft.com/office/drawing/2014/main" id="{81453AC8-B53F-A431-8D63-EF6C94626030}"/>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91" name="TextBox 30">
              <a:extLst>
                <a:ext uri="{FF2B5EF4-FFF2-40B4-BE49-F238E27FC236}">
                  <a16:creationId xmlns:a16="http://schemas.microsoft.com/office/drawing/2014/main" id="{BBDBBE4D-6BE2-DFC3-D616-49DD997F8FDF}"/>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01" name="Group 24">
            <a:extLst>
              <a:ext uri="{FF2B5EF4-FFF2-40B4-BE49-F238E27FC236}">
                <a16:creationId xmlns:a16="http://schemas.microsoft.com/office/drawing/2014/main" id="{D7CCC014-C742-A8DB-D2D2-41DCF96FCF9E}"/>
              </a:ext>
            </a:extLst>
          </p:cNvPr>
          <p:cNvGrpSpPr/>
          <p:nvPr/>
        </p:nvGrpSpPr>
        <p:grpSpPr>
          <a:xfrm>
            <a:off x="9811576" y="8773534"/>
            <a:ext cx="849460" cy="756542"/>
            <a:chOff x="0" y="43144"/>
            <a:chExt cx="1132614" cy="1008722"/>
          </a:xfrm>
        </p:grpSpPr>
        <p:grpSp>
          <p:nvGrpSpPr>
            <p:cNvPr id="202" name="Group 25">
              <a:extLst>
                <a:ext uri="{FF2B5EF4-FFF2-40B4-BE49-F238E27FC236}">
                  <a16:creationId xmlns:a16="http://schemas.microsoft.com/office/drawing/2014/main" id="{217C3C3E-B013-BBD2-492B-6758201A21C1}"/>
                </a:ext>
              </a:extLst>
            </p:cNvPr>
            <p:cNvGrpSpPr/>
            <p:nvPr/>
          </p:nvGrpSpPr>
          <p:grpSpPr>
            <a:xfrm>
              <a:off x="0" y="43144"/>
              <a:ext cx="1008722" cy="1008722"/>
              <a:chOff x="0" y="0"/>
              <a:chExt cx="812800" cy="812800"/>
            </a:xfrm>
          </p:grpSpPr>
          <p:sp>
            <p:nvSpPr>
              <p:cNvPr id="206" name="Freeform 26">
                <a:extLst>
                  <a:ext uri="{FF2B5EF4-FFF2-40B4-BE49-F238E27FC236}">
                    <a16:creationId xmlns:a16="http://schemas.microsoft.com/office/drawing/2014/main" id="{82ACF292-951E-7CFE-B9A3-0CEBB2E1C29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207" name="TextBox 27">
                <a:extLst>
                  <a:ext uri="{FF2B5EF4-FFF2-40B4-BE49-F238E27FC236}">
                    <a16:creationId xmlns:a16="http://schemas.microsoft.com/office/drawing/2014/main" id="{72348863-E75C-4C0D-E669-412CFD08039D}"/>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203" name="Freeform 28">
              <a:extLst>
                <a:ext uri="{FF2B5EF4-FFF2-40B4-BE49-F238E27FC236}">
                  <a16:creationId xmlns:a16="http://schemas.microsoft.com/office/drawing/2014/main" id="{B439DC75-F7B7-59BA-E38C-2F392B8D86D8}"/>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dirty="0"/>
            </a:p>
          </p:txBody>
        </p:sp>
        <p:sp>
          <p:nvSpPr>
            <p:cNvPr id="204" name="TextBox 29">
              <a:extLst>
                <a:ext uri="{FF2B5EF4-FFF2-40B4-BE49-F238E27FC236}">
                  <a16:creationId xmlns:a16="http://schemas.microsoft.com/office/drawing/2014/main" id="{4F176BE6-7250-18F0-FE36-4D8205411AE3}"/>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05" name="TextBox 30">
              <a:extLst>
                <a:ext uri="{FF2B5EF4-FFF2-40B4-BE49-F238E27FC236}">
                  <a16:creationId xmlns:a16="http://schemas.microsoft.com/office/drawing/2014/main" id="{63C33DE8-5878-B1E7-FFB8-3D46797D900E}"/>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08" name="Group 24">
            <a:extLst>
              <a:ext uri="{FF2B5EF4-FFF2-40B4-BE49-F238E27FC236}">
                <a16:creationId xmlns:a16="http://schemas.microsoft.com/office/drawing/2014/main" id="{5FF4D5EF-EE8C-9329-9C50-73D6BA67D2FD}"/>
              </a:ext>
            </a:extLst>
          </p:cNvPr>
          <p:cNvGrpSpPr/>
          <p:nvPr/>
        </p:nvGrpSpPr>
        <p:grpSpPr>
          <a:xfrm>
            <a:off x="13315969" y="8825117"/>
            <a:ext cx="849460" cy="756542"/>
            <a:chOff x="0" y="43144"/>
            <a:chExt cx="1132614" cy="1008722"/>
          </a:xfrm>
        </p:grpSpPr>
        <p:grpSp>
          <p:nvGrpSpPr>
            <p:cNvPr id="209" name="Group 25">
              <a:extLst>
                <a:ext uri="{FF2B5EF4-FFF2-40B4-BE49-F238E27FC236}">
                  <a16:creationId xmlns:a16="http://schemas.microsoft.com/office/drawing/2014/main" id="{8A09B5CE-CF82-D709-A80D-D4B48F057FDD}"/>
                </a:ext>
              </a:extLst>
            </p:cNvPr>
            <p:cNvGrpSpPr/>
            <p:nvPr/>
          </p:nvGrpSpPr>
          <p:grpSpPr>
            <a:xfrm>
              <a:off x="0" y="43144"/>
              <a:ext cx="1008722" cy="1008722"/>
              <a:chOff x="0" y="0"/>
              <a:chExt cx="812800" cy="812800"/>
            </a:xfrm>
          </p:grpSpPr>
          <p:sp>
            <p:nvSpPr>
              <p:cNvPr id="213" name="Freeform 26">
                <a:extLst>
                  <a:ext uri="{FF2B5EF4-FFF2-40B4-BE49-F238E27FC236}">
                    <a16:creationId xmlns:a16="http://schemas.microsoft.com/office/drawing/2014/main" id="{19CE0779-D7E7-B631-FC46-27835245441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214" name="TextBox 27">
                <a:extLst>
                  <a:ext uri="{FF2B5EF4-FFF2-40B4-BE49-F238E27FC236}">
                    <a16:creationId xmlns:a16="http://schemas.microsoft.com/office/drawing/2014/main" id="{BDB94F45-7137-9BC5-0FC5-AC6645F326BC}"/>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210" name="Freeform 28">
              <a:extLst>
                <a:ext uri="{FF2B5EF4-FFF2-40B4-BE49-F238E27FC236}">
                  <a16:creationId xmlns:a16="http://schemas.microsoft.com/office/drawing/2014/main" id="{56784DCB-51AD-9C73-51E1-A44FDC91F303}"/>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dirty="0"/>
            </a:p>
          </p:txBody>
        </p:sp>
        <p:sp>
          <p:nvSpPr>
            <p:cNvPr id="211" name="TextBox 29">
              <a:extLst>
                <a:ext uri="{FF2B5EF4-FFF2-40B4-BE49-F238E27FC236}">
                  <a16:creationId xmlns:a16="http://schemas.microsoft.com/office/drawing/2014/main" id="{3E1501F6-0757-179D-CAC8-DFB4A03278E4}"/>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12" name="TextBox 30">
              <a:extLst>
                <a:ext uri="{FF2B5EF4-FFF2-40B4-BE49-F238E27FC236}">
                  <a16:creationId xmlns:a16="http://schemas.microsoft.com/office/drawing/2014/main" id="{4E79C414-BC54-FE52-BE93-2213261C15E4}"/>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15" name="Group 24">
            <a:extLst>
              <a:ext uri="{FF2B5EF4-FFF2-40B4-BE49-F238E27FC236}">
                <a16:creationId xmlns:a16="http://schemas.microsoft.com/office/drawing/2014/main" id="{D55E5C5D-54F5-BBB8-4416-1D9CC3345E4E}"/>
              </a:ext>
            </a:extLst>
          </p:cNvPr>
          <p:cNvGrpSpPr/>
          <p:nvPr/>
        </p:nvGrpSpPr>
        <p:grpSpPr>
          <a:xfrm>
            <a:off x="16427949" y="8762079"/>
            <a:ext cx="849460" cy="756542"/>
            <a:chOff x="0" y="43144"/>
            <a:chExt cx="1132614" cy="1008722"/>
          </a:xfrm>
        </p:grpSpPr>
        <p:grpSp>
          <p:nvGrpSpPr>
            <p:cNvPr id="216" name="Group 25">
              <a:extLst>
                <a:ext uri="{FF2B5EF4-FFF2-40B4-BE49-F238E27FC236}">
                  <a16:creationId xmlns:a16="http://schemas.microsoft.com/office/drawing/2014/main" id="{62E0EA81-FC3D-026C-4FDA-435BDA76CFE5}"/>
                </a:ext>
              </a:extLst>
            </p:cNvPr>
            <p:cNvGrpSpPr/>
            <p:nvPr/>
          </p:nvGrpSpPr>
          <p:grpSpPr>
            <a:xfrm>
              <a:off x="0" y="43144"/>
              <a:ext cx="1008722" cy="1008722"/>
              <a:chOff x="0" y="0"/>
              <a:chExt cx="812800" cy="812800"/>
            </a:xfrm>
          </p:grpSpPr>
          <p:sp>
            <p:nvSpPr>
              <p:cNvPr id="220" name="Freeform 26">
                <a:extLst>
                  <a:ext uri="{FF2B5EF4-FFF2-40B4-BE49-F238E27FC236}">
                    <a16:creationId xmlns:a16="http://schemas.microsoft.com/office/drawing/2014/main" id="{D14BC369-1EDA-8A63-0924-04B1A69CF99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221" name="TextBox 27">
                <a:extLst>
                  <a:ext uri="{FF2B5EF4-FFF2-40B4-BE49-F238E27FC236}">
                    <a16:creationId xmlns:a16="http://schemas.microsoft.com/office/drawing/2014/main" id="{019A5BBC-89CC-72B7-D1A6-C9518E5D0ADA}"/>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217" name="Freeform 28">
              <a:extLst>
                <a:ext uri="{FF2B5EF4-FFF2-40B4-BE49-F238E27FC236}">
                  <a16:creationId xmlns:a16="http://schemas.microsoft.com/office/drawing/2014/main" id="{CDCBA984-B0A6-E8AB-1754-EBB5AEB6166C}"/>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dirty="0"/>
            </a:p>
          </p:txBody>
        </p:sp>
        <p:sp>
          <p:nvSpPr>
            <p:cNvPr id="218" name="TextBox 29">
              <a:extLst>
                <a:ext uri="{FF2B5EF4-FFF2-40B4-BE49-F238E27FC236}">
                  <a16:creationId xmlns:a16="http://schemas.microsoft.com/office/drawing/2014/main" id="{72788DD2-6CC0-328B-4713-83761BED815F}"/>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19" name="TextBox 30">
              <a:extLst>
                <a:ext uri="{FF2B5EF4-FFF2-40B4-BE49-F238E27FC236}">
                  <a16:creationId xmlns:a16="http://schemas.microsoft.com/office/drawing/2014/main" id="{17C2D2A1-FEE5-A694-60D1-72FB8FA0F2EA}"/>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27" name="Group 24">
            <a:extLst>
              <a:ext uri="{FF2B5EF4-FFF2-40B4-BE49-F238E27FC236}">
                <a16:creationId xmlns:a16="http://schemas.microsoft.com/office/drawing/2014/main" id="{A154B78A-932E-8529-ACD3-470B24829080}"/>
              </a:ext>
            </a:extLst>
          </p:cNvPr>
          <p:cNvGrpSpPr/>
          <p:nvPr/>
        </p:nvGrpSpPr>
        <p:grpSpPr>
          <a:xfrm>
            <a:off x="3505512" y="8654158"/>
            <a:ext cx="849460" cy="756542"/>
            <a:chOff x="0" y="43144"/>
            <a:chExt cx="1132614" cy="1008722"/>
          </a:xfrm>
        </p:grpSpPr>
        <p:grpSp>
          <p:nvGrpSpPr>
            <p:cNvPr id="228" name="Group 25">
              <a:extLst>
                <a:ext uri="{FF2B5EF4-FFF2-40B4-BE49-F238E27FC236}">
                  <a16:creationId xmlns:a16="http://schemas.microsoft.com/office/drawing/2014/main" id="{7FD42D60-0588-ACF6-C98C-F6FE2E235CC3}"/>
                </a:ext>
              </a:extLst>
            </p:cNvPr>
            <p:cNvGrpSpPr/>
            <p:nvPr/>
          </p:nvGrpSpPr>
          <p:grpSpPr>
            <a:xfrm>
              <a:off x="0" y="43144"/>
              <a:ext cx="1008722" cy="1008722"/>
              <a:chOff x="0" y="0"/>
              <a:chExt cx="812800" cy="812800"/>
            </a:xfrm>
          </p:grpSpPr>
          <p:sp>
            <p:nvSpPr>
              <p:cNvPr id="232" name="Freeform 26">
                <a:extLst>
                  <a:ext uri="{FF2B5EF4-FFF2-40B4-BE49-F238E27FC236}">
                    <a16:creationId xmlns:a16="http://schemas.microsoft.com/office/drawing/2014/main" id="{62E08F92-AD72-FF8A-DC5C-6AD229505EC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233" name="TextBox 27">
                <a:extLst>
                  <a:ext uri="{FF2B5EF4-FFF2-40B4-BE49-F238E27FC236}">
                    <a16:creationId xmlns:a16="http://schemas.microsoft.com/office/drawing/2014/main" id="{7E43F1D6-30D2-3711-FE2F-E43645555392}"/>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229" name="Freeform 28">
              <a:extLst>
                <a:ext uri="{FF2B5EF4-FFF2-40B4-BE49-F238E27FC236}">
                  <a16:creationId xmlns:a16="http://schemas.microsoft.com/office/drawing/2014/main" id="{DCB99076-3F42-0A03-E3CD-8D063065DE87}"/>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dirty="0"/>
            </a:p>
          </p:txBody>
        </p:sp>
        <p:sp>
          <p:nvSpPr>
            <p:cNvPr id="230" name="TextBox 29">
              <a:extLst>
                <a:ext uri="{FF2B5EF4-FFF2-40B4-BE49-F238E27FC236}">
                  <a16:creationId xmlns:a16="http://schemas.microsoft.com/office/drawing/2014/main" id="{DF464ADE-F204-C05A-6C9A-DC3B84317774}"/>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31" name="TextBox 30">
              <a:extLst>
                <a:ext uri="{FF2B5EF4-FFF2-40B4-BE49-F238E27FC236}">
                  <a16:creationId xmlns:a16="http://schemas.microsoft.com/office/drawing/2014/main" id="{EF7B7586-D227-D3E3-6070-CB78FCC470A3}"/>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pic>
        <p:nvPicPr>
          <p:cNvPr id="4" name="Picture 3" descr="A white text on a black background&#10;&#10;Description automatically generated">
            <a:extLst>
              <a:ext uri="{FF2B5EF4-FFF2-40B4-BE49-F238E27FC236}">
                <a16:creationId xmlns:a16="http://schemas.microsoft.com/office/drawing/2014/main" id="{4EAD4FD5-4EFF-BF29-3AB9-BA32216FC7C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839142" y="202569"/>
            <a:ext cx="2072267" cy="903028"/>
          </a:xfrm>
          <a:prstGeom prst="rect">
            <a:avLst/>
          </a:prstGeom>
        </p:spPr>
      </p:pic>
      <p:sp>
        <p:nvSpPr>
          <p:cNvPr id="73" name="Freeform 93">
            <a:extLst>
              <a:ext uri="{FF2B5EF4-FFF2-40B4-BE49-F238E27FC236}">
                <a16:creationId xmlns:a16="http://schemas.microsoft.com/office/drawing/2014/main" id="{4202F3F6-959D-BF5F-0AD3-1DC25D618B52}"/>
              </a:ext>
            </a:extLst>
          </p:cNvPr>
          <p:cNvSpPr/>
          <p:nvPr/>
        </p:nvSpPr>
        <p:spPr>
          <a:xfrm>
            <a:off x="8526561" y="8940837"/>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en-GB" dirty="0"/>
          </a:p>
        </p:txBody>
      </p:sp>
      <p:grpSp>
        <p:nvGrpSpPr>
          <p:cNvPr id="64" name="Group 24">
            <a:extLst>
              <a:ext uri="{FF2B5EF4-FFF2-40B4-BE49-F238E27FC236}">
                <a16:creationId xmlns:a16="http://schemas.microsoft.com/office/drawing/2014/main" id="{17B08C7F-E3B0-8BD2-32F9-E792B8484537}"/>
              </a:ext>
            </a:extLst>
          </p:cNvPr>
          <p:cNvGrpSpPr/>
          <p:nvPr/>
        </p:nvGrpSpPr>
        <p:grpSpPr>
          <a:xfrm>
            <a:off x="13282113" y="3713199"/>
            <a:ext cx="823843" cy="725511"/>
            <a:chOff x="0" y="43144"/>
            <a:chExt cx="1132614" cy="1008722"/>
          </a:xfrm>
        </p:grpSpPr>
        <p:grpSp>
          <p:nvGrpSpPr>
            <p:cNvPr id="81" name="Group 25">
              <a:extLst>
                <a:ext uri="{FF2B5EF4-FFF2-40B4-BE49-F238E27FC236}">
                  <a16:creationId xmlns:a16="http://schemas.microsoft.com/office/drawing/2014/main" id="{19EEC3F0-E424-6B62-CBAE-CA53342E6796}"/>
                </a:ext>
              </a:extLst>
            </p:cNvPr>
            <p:cNvGrpSpPr/>
            <p:nvPr/>
          </p:nvGrpSpPr>
          <p:grpSpPr>
            <a:xfrm>
              <a:off x="0" y="43144"/>
              <a:ext cx="1008722" cy="1008722"/>
              <a:chOff x="0" y="0"/>
              <a:chExt cx="812800" cy="812800"/>
            </a:xfrm>
          </p:grpSpPr>
          <p:sp>
            <p:nvSpPr>
              <p:cNvPr id="85" name="Freeform 26">
                <a:extLst>
                  <a:ext uri="{FF2B5EF4-FFF2-40B4-BE49-F238E27FC236}">
                    <a16:creationId xmlns:a16="http://schemas.microsoft.com/office/drawing/2014/main" id="{6071BA74-8F9B-146B-198B-058F0C3F34F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86" name="TextBox 27">
                <a:extLst>
                  <a:ext uri="{FF2B5EF4-FFF2-40B4-BE49-F238E27FC236}">
                    <a16:creationId xmlns:a16="http://schemas.microsoft.com/office/drawing/2014/main" id="{489FC958-55F4-19CF-8CB2-F34AA7D4301F}"/>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82" name="Freeform 28">
              <a:extLst>
                <a:ext uri="{FF2B5EF4-FFF2-40B4-BE49-F238E27FC236}">
                  <a16:creationId xmlns:a16="http://schemas.microsoft.com/office/drawing/2014/main" id="{D3155665-900D-6F23-7B68-6E3CCF88A4F0}"/>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dirty="0"/>
            </a:p>
          </p:txBody>
        </p:sp>
        <p:sp>
          <p:nvSpPr>
            <p:cNvPr id="83" name="TextBox 29">
              <a:extLst>
                <a:ext uri="{FF2B5EF4-FFF2-40B4-BE49-F238E27FC236}">
                  <a16:creationId xmlns:a16="http://schemas.microsoft.com/office/drawing/2014/main" id="{1877B24D-54D9-FFF7-3803-ADFB9B7CD744}"/>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84" name="TextBox 30">
              <a:extLst>
                <a:ext uri="{FF2B5EF4-FFF2-40B4-BE49-F238E27FC236}">
                  <a16:creationId xmlns:a16="http://schemas.microsoft.com/office/drawing/2014/main" id="{BF8B8B5F-4877-4797-1F30-9113DBE43553}"/>
                </a:ext>
              </a:extLst>
            </p:cNvPr>
            <p:cNvSpPr txBox="1"/>
            <p:nvPr/>
          </p:nvSpPr>
          <p:spPr>
            <a:xfrm rot="21386977">
              <a:off x="272162"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pic>
        <p:nvPicPr>
          <p:cNvPr id="87" name="Picture 86" descr="Red Tractor assurance scheme updates logo in new standards push | News |  The Grocer">
            <a:extLst>
              <a:ext uri="{FF2B5EF4-FFF2-40B4-BE49-F238E27FC236}">
                <a16:creationId xmlns:a16="http://schemas.microsoft.com/office/drawing/2014/main" id="{61D8D5CE-7BE6-B633-A2EB-54F9B3B7882F}"/>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58541" t="2969" r="8939" b="2038"/>
          <a:stretch/>
        </p:blipFill>
        <p:spPr bwMode="auto">
          <a:xfrm>
            <a:off x="13324919" y="1708675"/>
            <a:ext cx="626745" cy="958488"/>
          </a:xfrm>
          <a:prstGeom prst="roundRect">
            <a:avLst/>
          </a:prstGeom>
          <a:noFill/>
          <a:ln>
            <a:noFill/>
          </a:ln>
          <a:extLst>
            <a:ext uri="{53640926-AAD7-44D8-BBD7-CCE9431645EC}">
              <a14:shadowObscured xmlns:a14="http://schemas.microsoft.com/office/drawing/2010/main"/>
            </a:ext>
          </a:extLst>
        </p:spPr>
      </p:pic>
      <p:grpSp>
        <p:nvGrpSpPr>
          <p:cNvPr id="106" name="Group 24">
            <a:extLst>
              <a:ext uri="{FF2B5EF4-FFF2-40B4-BE49-F238E27FC236}">
                <a16:creationId xmlns:a16="http://schemas.microsoft.com/office/drawing/2014/main" id="{3F192A56-BC0A-F06C-335B-97DEA1CE6614}"/>
              </a:ext>
            </a:extLst>
          </p:cNvPr>
          <p:cNvGrpSpPr/>
          <p:nvPr/>
        </p:nvGrpSpPr>
        <p:grpSpPr>
          <a:xfrm>
            <a:off x="13197971" y="6274604"/>
            <a:ext cx="849460" cy="756542"/>
            <a:chOff x="0" y="43144"/>
            <a:chExt cx="1132614" cy="1008722"/>
          </a:xfrm>
        </p:grpSpPr>
        <p:grpSp>
          <p:nvGrpSpPr>
            <p:cNvPr id="107" name="Group 25">
              <a:extLst>
                <a:ext uri="{FF2B5EF4-FFF2-40B4-BE49-F238E27FC236}">
                  <a16:creationId xmlns:a16="http://schemas.microsoft.com/office/drawing/2014/main" id="{68DBD660-244D-3B1E-2A61-B06676119B04}"/>
                </a:ext>
              </a:extLst>
            </p:cNvPr>
            <p:cNvGrpSpPr/>
            <p:nvPr/>
          </p:nvGrpSpPr>
          <p:grpSpPr>
            <a:xfrm>
              <a:off x="0" y="43144"/>
              <a:ext cx="1008722" cy="1008722"/>
              <a:chOff x="0" y="0"/>
              <a:chExt cx="812800" cy="812800"/>
            </a:xfrm>
          </p:grpSpPr>
          <p:sp>
            <p:nvSpPr>
              <p:cNvPr id="112" name="Freeform 26">
                <a:extLst>
                  <a:ext uri="{FF2B5EF4-FFF2-40B4-BE49-F238E27FC236}">
                    <a16:creationId xmlns:a16="http://schemas.microsoft.com/office/drawing/2014/main" id="{6C2AB27E-7D03-AB8D-2794-07C4966AB3B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13" name="TextBox 27">
                <a:extLst>
                  <a:ext uri="{FF2B5EF4-FFF2-40B4-BE49-F238E27FC236}">
                    <a16:creationId xmlns:a16="http://schemas.microsoft.com/office/drawing/2014/main" id="{1A1A3F4E-F7C3-76CB-E313-3C47201DDFD4}"/>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08" name="Freeform 28">
              <a:extLst>
                <a:ext uri="{FF2B5EF4-FFF2-40B4-BE49-F238E27FC236}">
                  <a16:creationId xmlns:a16="http://schemas.microsoft.com/office/drawing/2014/main" id="{32013945-D3C4-526B-E084-757C3A3C0ECB}"/>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dirty="0"/>
            </a:p>
          </p:txBody>
        </p:sp>
        <p:sp>
          <p:nvSpPr>
            <p:cNvPr id="109" name="TextBox 29">
              <a:extLst>
                <a:ext uri="{FF2B5EF4-FFF2-40B4-BE49-F238E27FC236}">
                  <a16:creationId xmlns:a16="http://schemas.microsoft.com/office/drawing/2014/main" id="{23A8AFBA-0ECC-256B-4C4A-91F5C898DED6}"/>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11" name="TextBox 30">
              <a:extLst>
                <a:ext uri="{FF2B5EF4-FFF2-40B4-BE49-F238E27FC236}">
                  <a16:creationId xmlns:a16="http://schemas.microsoft.com/office/drawing/2014/main" id="{712D83D2-3249-09C2-1C63-BA5522BEF41A}"/>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32" name="Group 24">
            <a:extLst>
              <a:ext uri="{FF2B5EF4-FFF2-40B4-BE49-F238E27FC236}">
                <a16:creationId xmlns:a16="http://schemas.microsoft.com/office/drawing/2014/main" id="{F9ECDAFF-99EB-0177-AFEA-A9340C969238}"/>
              </a:ext>
            </a:extLst>
          </p:cNvPr>
          <p:cNvGrpSpPr/>
          <p:nvPr/>
        </p:nvGrpSpPr>
        <p:grpSpPr>
          <a:xfrm>
            <a:off x="16427232" y="6252063"/>
            <a:ext cx="849460" cy="756542"/>
            <a:chOff x="0" y="43144"/>
            <a:chExt cx="1132614" cy="1008722"/>
          </a:xfrm>
        </p:grpSpPr>
        <p:grpSp>
          <p:nvGrpSpPr>
            <p:cNvPr id="133" name="Group 25">
              <a:extLst>
                <a:ext uri="{FF2B5EF4-FFF2-40B4-BE49-F238E27FC236}">
                  <a16:creationId xmlns:a16="http://schemas.microsoft.com/office/drawing/2014/main" id="{6460FB08-1E2D-1A2B-6726-0827EBD44504}"/>
                </a:ext>
              </a:extLst>
            </p:cNvPr>
            <p:cNvGrpSpPr/>
            <p:nvPr/>
          </p:nvGrpSpPr>
          <p:grpSpPr>
            <a:xfrm>
              <a:off x="0" y="43144"/>
              <a:ext cx="1008722" cy="1008722"/>
              <a:chOff x="0" y="0"/>
              <a:chExt cx="812800" cy="812800"/>
            </a:xfrm>
          </p:grpSpPr>
          <p:sp>
            <p:nvSpPr>
              <p:cNvPr id="141" name="Freeform 26">
                <a:extLst>
                  <a:ext uri="{FF2B5EF4-FFF2-40B4-BE49-F238E27FC236}">
                    <a16:creationId xmlns:a16="http://schemas.microsoft.com/office/drawing/2014/main" id="{4D0B6AA7-2DAF-0E38-66CB-46667D35208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42" name="TextBox 27">
                <a:extLst>
                  <a:ext uri="{FF2B5EF4-FFF2-40B4-BE49-F238E27FC236}">
                    <a16:creationId xmlns:a16="http://schemas.microsoft.com/office/drawing/2014/main" id="{3F8CFDB2-F530-CA68-C930-723C2171C350}"/>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38" name="Freeform 28">
              <a:extLst>
                <a:ext uri="{FF2B5EF4-FFF2-40B4-BE49-F238E27FC236}">
                  <a16:creationId xmlns:a16="http://schemas.microsoft.com/office/drawing/2014/main" id="{6FFC5FE1-3A48-0797-A959-58B827F9D5F3}"/>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dirty="0"/>
            </a:p>
          </p:txBody>
        </p:sp>
        <p:sp>
          <p:nvSpPr>
            <p:cNvPr id="139" name="TextBox 29">
              <a:extLst>
                <a:ext uri="{FF2B5EF4-FFF2-40B4-BE49-F238E27FC236}">
                  <a16:creationId xmlns:a16="http://schemas.microsoft.com/office/drawing/2014/main" id="{599A3828-BA40-86A4-BE64-653059727E80}"/>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40" name="TextBox 30">
              <a:extLst>
                <a:ext uri="{FF2B5EF4-FFF2-40B4-BE49-F238E27FC236}">
                  <a16:creationId xmlns:a16="http://schemas.microsoft.com/office/drawing/2014/main" id="{BCA25A19-5327-0772-2CFA-7C3F26C6FC6E}"/>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45" name="Group 94">
            <a:extLst>
              <a:ext uri="{FF2B5EF4-FFF2-40B4-BE49-F238E27FC236}">
                <a16:creationId xmlns:a16="http://schemas.microsoft.com/office/drawing/2014/main" id="{BBE23135-859A-670E-32A4-8E0702443C01}"/>
              </a:ext>
            </a:extLst>
          </p:cNvPr>
          <p:cNvGrpSpPr/>
          <p:nvPr/>
        </p:nvGrpSpPr>
        <p:grpSpPr>
          <a:xfrm>
            <a:off x="2743711" y="8820409"/>
            <a:ext cx="693343" cy="544662"/>
            <a:chOff x="0" y="0"/>
            <a:chExt cx="924457" cy="726216"/>
          </a:xfrm>
        </p:grpSpPr>
        <p:sp>
          <p:nvSpPr>
            <p:cNvPr id="146" name="Freeform 95">
              <a:extLst>
                <a:ext uri="{FF2B5EF4-FFF2-40B4-BE49-F238E27FC236}">
                  <a16:creationId xmlns:a16="http://schemas.microsoft.com/office/drawing/2014/main" id="{2AE21B39-9808-50CA-A43A-FCBC8798A8FE}"/>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GB" dirty="0"/>
            </a:p>
          </p:txBody>
        </p:sp>
        <p:sp>
          <p:nvSpPr>
            <p:cNvPr id="147" name="TextBox 96">
              <a:extLst>
                <a:ext uri="{FF2B5EF4-FFF2-40B4-BE49-F238E27FC236}">
                  <a16:creationId xmlns:a16="http://schemas.microsoft.com/office/drawing/2014/main" id="{E83FE77F-1903-6FAC-0448-4879E36EB90A}"/>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148" name="TextBox 97">
              <a:extLst>
                <a:ext uri="{FF2B5EF4-FFF2-40B4-BE49-F238E27FC236}">
                  <a16:creationId xmlns:a16="http://schemas.microsoft.com/office/drawing/2014/main" id="{D7DBEC9C-DAA2-8262-7CF3-8A03F165014F}"/>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sp>
        <p:nvSpPr>
          <p:cNvPr id="150" name="Freeform 93">
            <a:extLst>
              <a:ext uri="{FF2B5EF4-FFF2-40B4-BE49-F238E27FC236}">
                <a16:creationId xmlns:a16="http://schemas.microsoft.com/office/drawing/2014/main" id="{3783BBAA-78C3-35BB-9B81-EA04B0769349}"/>
              </a:ext>
            </a:extLst>
          </p:cNvPr>
          <p:cNvSpPr/>
          <p:nvPr/>
        </p:nvSpPr>
        <p:spPr>
          <a:xfrm>
            <a:off x="5390612" y="8878139"/>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en-GB" dirty="0"/>
          </a:p>
        </p:txBody>
      </p:sp>
      <p:sp>
        <p:nvSpPr>
          <p:cNvPr id="164" name="Freeform 14">
            <a:extLst>
              <a:ext uri="{FF2B5EF4-FFF2-40B4-BE49-F238E27FC236}">
                <a16:creationId xmlns:a16="http://schemas.microsoft.com/office/drawing/2014/main" id="{90ADE229-44EA-03AA-A921-EC8677FF83F6}"/>
              </a:ext>
            </a:extLst>
          </p:cNvPr>
          <p:cNvSpPr/>
          <p:nvPr/>
        </p:nvSpPr>
        <p:spPr>
          <a:xfrm>
            <a:off x="6830458" y="1806690"/>
            <a:ext cx="658423" cy="845272"/>
          </a:xfrm>
          <a:custGeom>
            <a:avLst/>
            <a:gdLst/>
            <a:ahLst/>
            <a:cxnLst/>
            <a:rect l="l" t="t" r="r" b="b"/>
            <a:pathLst>
              <a:path w="658423" h="845272">
                <a:moveTo>
                  <a:pt x="0" y="0"/>
                </a:moveTo>
                <a:lnTo>
                  <a:pt x="658422" y="0"/>
                </a:lnTo>
                <a:lnTo>
                  <a:pt x="658422" y="845272"/>
                </a:lnTo>
                <a:lnTo>
                  <a:pt x="0" y="845272"/>
                </a:lnTo>
                <a:lnTo>
                  <a:pt x="0" y="0"/>
                </a:lnTo>
                <a:close/>
              </a:path>
            </a:pathLst>
          </a:custGeom>
          <a:blipFill>
            <a:blip r:embed="rId3"/>
            <a:stretch>
              <a:fillRect/>
            </a:stretch>
          </a:blipFill>
        </p:spPr>
        <p:txBody>
          <a:bodyPr/>
          <a:lstStyle/>
          <a:p>
            <a:endParaRPr lang="en-GB" dirty="0"/>
          </a:p>
        </p:txBody>
      </p:sp>
      <p:grpSp>
        <p:nvGrpSpPr>
          <p:cNvPr id="175" name="Group 24">
            <a:extLst>
              <a:ext uri="{FF2B5EF4-FFF2-40B4-BE49-F238E27FC236}">
                <a16:creationId xmlns:a16="http://schemas.microsoft.com/office/drawing/2014/main" id="{E07F3B12-AFB7-C230-2233-38A75D6266C6}"/>
              </a:ext>
            </a:extLst>
          </p:cNvPr>
          <p:cNvGrpSpPr/>
          <p:nvPr/>
        </p:nvGrpSpPr>
        <p:grpSpPr>
          <a:xfrm>
            <a:off x="3457020" y="6345063"/>
            <a:ext cx="849460" cy="756542"/>
            <a:chOff x="0" y="43144"/>
            <a:chExt cx="1132614" cy="1008722"/>
          </a:xfrm>
        </p:grpSpPr>
        <p:grpSp>
          <p:nvGrpSpPr>
            <p:cNvPr id="176" name="Group 25">
              <a:extLst>
                <a:ext uri="{FF2B5EF4-FFF2-40B4-BE49-F238E27FC236}">
                  <a16:creationId xmlns:a16="http://schemas.microsoft.com/office/drawing/2014/main" id="{D3068134-506D-CF37-8752-60150C86D52B}"/>
                </a:ext>
              </a:extLst>
            </p:cNvPr>
            <p:cNvGrpSpPr/>
            <p:nvPr/>
          </p:nvGrpSpPr>
          <p:grpSpPr>
            <a:xfrm>
              <a:off x="0" y="43144"/>
              <a:ext cx="1008722" cy="1008722"/>
              <a:chOff x="0" y="0"/>
              <a:chExt cx="812800" cy="812800"/>
            </a:xfrm>
          </p:grpSpPr>
          <p:sp>
            <p:nvSpPr>
              <p:cNvPr id="180" name="Freeform 26">
                <a:extLst>
                  <a:ext uri="{FF2B5EF4-FFF2-40B4-BE49-F238E27FC236}">
                    <a16:creationId xmlns:a16="http://schemas.microsoft.com/office/drawing/2014/main" id="{193F33FD-B5A5-4F1D-F5FF-65C640F1588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81" name="TextBox 27">
                <a:extLst>
                  <a:ext uri="{FF2B5EF4-FFF2-40B4-BE49-F238E27FC236}">
                    <a16:creationId xmlns:a16="http://schemas.microsoft.com/office/drawing/2014/main" id="{7E870FDE-FE26-BD9D-F383-DD2292B0DB52}"/>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77" name="Freeform 28">
              <a:extLst>
                <a:ext uri="{FF2B5EF4-FFF2-40B4-BE49-F238E27FC236}">
                  <a16:creationId xmlns:a16="http://schemas.microsoft.com/office/drawing/2014/main" id="{69A67FA5-8C0D-0FCB-4D3C-A7F9985908D1}"/>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dirty="0"/>
            </a:p>
          </p:txBody>
        </p:sp>
        <p:sp>
          <p:nvSpPr>
            <p:cNvPr id="178" name="TextBox 29">
              <a:extLst>
                <a:ext uri="{FF2B5EF4-FFF2-40B4-BE49-F238E27FC236}">
                  <a16:creationId xmlns:a16="http://schemas.microsoft.com/office/drawing/2014/main" id="{43C5C67A-4A6B-1612-6475-70223077D947}"/>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79" name="TextBox 30">
              <a:extLst>
                <a:ext uri="{FF2B5EF4-FFF2-40B4-BE49-F238E27FC236}">
                  <a16:creationId xmlns:a16="http://schemas.microsoft.com/office/drawing/2014/main" id="{9D29654B-7981-6651-B611-873BE28C03B0}"/>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182" name="Freeform 23">
            <a:extLst>
              <a:ext uri="{FF2B5EF4-FFF2-40B4-BE49-F238E27FC236}">
                <a16:creationId xmlns:a16="http://schemas.microsoft.com/office/drawing/2014/main" id="{712840BD-3EC6-2CD3-89B8-94DDCD75C806}"/>
              </a:ext>
            </a:extLst>
          </p:cNvPr>
          <p:cNvSpPr/>
          <p:nvPr/>
        </p:nvSpPr>
        <p:spPr>
          <a:xfrm flipH="1">
            <a:off x="5387872" y="6403077"/>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en-GB" dirty="0"/>
          </a:p>
        </p:txBody>
      </p:sp>
      <p:sp>
        <p:nvSpPr>
          <p:cNvPr id="2" name="Rectangle 1">
            <a:extLst>
              <a:ext uri="{FF2B5EF4-FFF2-40B4-BE49-F238E27FC236}">
                <a16:creationId xmlns:a16="http://schemas.microsoft.com/office/drawing/2014/main" id="{8F18F9D2-90F9-8760-B8ED-C132367352ED}"/>
              </a:ext>
            </a:extLst>
          </p:cNvPr>
          <p:cNvSpPr/>
          <p:nvPr/>
        </p:nvSpPr>
        <p:spPr>
          <a:xfrm>
            <a:off x="911949" y="9563100"/>
            <a:ext cx="16385451" cy="609603"/>
          </a:xfrm>
          <a:prstGeom prst="rect">
            <a:avLst/>
          </a:prstGeom>
          <a:solidFill>
            <a:srgbClr val="9366A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latin typeface="Barlow Condensed Bold" panose="020B0604020202020204" charset="0"/>
              </a:rPr>
              <a:t>This information should not be used to manage allergies or intolerances as not all ingredients may be listed out. Please let us know if your child has an allergy or intolerance.</a:t>
            </a:r>
          </a:p>
        </p:txBody>
      </p:sp>
      <p:grpSp>
        <p:nvGrpSpPr>
          <p:cNvPr id="3" name="Group 94">
            <a:extLst>
              <a:ext uri="{FF2B5EF4-FFF2-40B4-BE49-F238E27FC236}">
                <a16:creationId xmlns:a16="http://schemas.microsoft.com/office/drawing/2014/main" id="{6765119B-85C2-654F-5234-59655766C03F}"/>
              </a:ext>
            </a:extLst>
          </p:cNvPr>
          <p:cNvGrpSpPr/>
          <p:nvPr/>
        </p:nvGrpSpPr>
        <p:grpSpPr>
          <a:xfrm>
            <a:off x="5938708" y="8917228"/>
            <a:ext cx="693343" cy="544662"/>
            <a:chOff x="0" y="0"/>
            <a:chExt cx="924457" cy="726216"/>
          </a:xfrm>
        </p:grpSpPr>
        <p:sp>
          <p:nvSpPr>
            <p:cNvPr id="5" name="Freeform 95">
              <a:extLst>
                <a:ext uri="{FF2B5EF4-FFF2-40B4-BE49-F238E27FC236}">
                  <a16:creationId xmlns:a16="http://schemas.microsoft.com/office/drawing/2014/main" id="{F774EE26-AE54-207F-52DA-1234442986FB}"/>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GB" dirty="0"/>
            </a:p>
          </p:txBody>
        </p:sp>
        <p:sp>
          <p:nvSpPr>
            <p:cNvPr id="6" name="TextBox 96">
              <a:extLst>
                <a:ext uri="{FF2B5EF4-FFF2-40B4-BE49-F238E27FC236}">
                  <a16:creationId xmlns:a16="http://schemas.microsoft.com/office/drawing/2014/main" id="{CC72839C-7CAF-237A-F533-BD61DEF49DC3}"/>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7" name="TextBox 97">
              <a:extLst>
                <a:ext uri="{FF2B5EF4-FFF2-40B4-BE49-F238E27FC236}">
                  <a16:creationId xmlns:a16="http://schemas.microsoft.com/office/drawing/2014/main" id="{DB6369E8-4F12-423E-F7D3-C8BF280D46D0}"/>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9" name="Group 94">
            <a:extLst>
              <a:ext uri="{FF2B5EF4-FFF2-40B4-BE49-F238E27FC236}">
                <a16:creationId xmlns:a16="http://schemas.microsoft.com/office/drawing/2014/main" id="{CBF179BB-1CE4-F5B7-2A93-BA7CF40B6D1B}"/>
              </a:ext>
            </a:extLst>
          </p:cNvPr>
          <p:cNvGrpSpPr/>
          <p:nvPr/>
        </p:nvGrpSpPr>
        <p:grpSpPr>
          <a:xfrm>
            <a:off x="9080221" y="8966538"/>
            <a:ext cx="693343" cy="544662"/>
            <a:chOff x="0" y="0"/>
            <a:chExt cx="924457" cy="726216"/>
          </a:xfrm>
        </p:grpSpPr>
        <p:sp>
          <p:nvSpPr>
            <p:cNvPr id="10" name="Freeform 95">
              <a:extLst>
                <a:ext uri="{FF2B5EF4-FFF2-40B4-BE49-F238E27FC236}">
                  <a16:creationId xmlns:a16="http://schemas.microsoft.com/office/drawing/2014/main" id="{D965D91F-D3EB-9FE7-6C38-7DE3C492BAAD}"/>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GB" dirty="0"/>
            </a:p>
          </p:txBody>
        </p:sp>
        <p:sp>
          <p:nvSpPr>
            <p:cNvPr id="11" name="TextBox 96">
              <a:extLst>
                <a:ext uri="{FF2B5EF4-FFF2-40B4-BE49-F238E27FC236}">
                  <a16:creationId xmlns:a16="http://schemas.microsoft.com/office/drawing/2014/main" id="{5F892CE7-0505-7817-E680-19E0BA469810}"/>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12" name="TextBox 97">
              <a:extLst>
                <a:ext uri="{FF2B5EF4-FFF2-40B4-BE49-F238E27FC236}">
                  <a16:creationId xmlns:a16="http://schemas.microsoft.com/office/drawing/2014/main" id="{7061A556-F935-A5FC-C474-B7E777206942}"/>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pic>
        <p:nvPicPr>
          <p:cNvPr id="40" name="Picture 39">
            <a:extLst>
              <a:ext uri="{FF2B5EF4-FFF2-40B4-BE49-F238E27FC236}">
                <a16:creationId xmlns:a16="http://schemas.microsoft.com/office/drawing/2014/main" id="{DD7B63F8-424E-79CC-41C2-9C10D3569EEF}"/>
              </a:ext>
            </a:extLst>
          </p:cNvPr>
          <p:cNvPicPr>
            <a:picLocks noChangeAspect="1"/>
          </p:cNvPicPr>
          <p:nvPr/>
        </p:nvPicPr>
        <p:blipFill>
          <a:blip r:embed="rId14"/>
          <a:stretch>
            <a:fillRect/>
          </a:stretch>
        </p:blipFill>
        <p:spPr>
          <a:xfrm>
            <a:off x="8778616" y="6731566"/>
            <a:ext cx="902286" cy="274344"/>
          </a:xfrm>
          <a:prstGeom prst="rect">
            <a:avLst/>
          </a:prstGeom>
        </p:spPr>
      </p:pic>
      <p:sp>
        <p:nvSpPr>
          <p:cNvPr id="41" name="Freeform 23">
            <a:extLst>
              <a:ext uri="{FF2B5EF4-FFF2-40B4-BE49-F238E27FC236}">
                <a16:creationId xmlns:a16="http://schemas.microsoft.com/office/drawing/2014/main" id="{CEE065A4-BBAC-84B4-CB69-8AEC53D28BEF}"/>
              </a:ext>
            </a:extLst>
          </p:cNvPr>
          <p:cNvSpPr/>
          <p:nvPr/>
        </p:nvSpPr>
        <p:spPr>
          <a:xfrm flipH="1">
            <a:off x="4915085" y="8813374"/>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en-GB" dirty="0"/>
          </a:p>
        </p:txBody>
      </p:sp>
      <p:pic>
        <p:nvPicPr>
          <p:cNvPr id="42" name="Picture 41">
            <a:extLst>
              <a:ext uri="{FF2B5EF4-FFF2-40B4-BE49-F238E27FC236}">
                <a16:creationId xmlns:a16="http://schemas.microsoft.com/office/drawing/2014/main" id="{D48E5657-3773-BD7F-4966-85881FAEE10D}"/>
              </a:ext>
            </a:extLst>
          </p:cNvPr>
          <p:cNvPicPr>
            <a:picLocks noChangeAspect="1"/>
          </p:cNvPicPr>
          <p:nvPr/>
        </p:nvPicPr>
        <p:blipFill>
          <a:blip r:embed="rId15"/>
          <a:stretch>
            <a:fillRect/>
          </a:stretch>
        </p:blipFill>
        <p:spPr>
          <a:xfrm>
            <a:off x="7751276" y="8965346"/>
            <a:ext cx="736021" cy="495687"/>
          </a:xfrm>
          <a:prstGeom prst="rect">
            <a:avLst/>
          </a:prstGeom>
        </p:spPr>
      </p:pic>
      <p:pic>
        <p:nvPicPr>
          <p:cNvPr id="27" name="Picture 26">
            <a:extLst>
              <a:ext uri="{FF2B5EF4-FFF2-40B4-BE49-F238E27FC236}">
                <a16:creationId xmlns:a16="http://schemas.microsoft.com/office/drawing/2014/main" id="{BE2300C0-5C2E-9756-12BC-7274363FAEB2}"/>
              </a:ext>
            </a:extLst>
          </p:cNvPr>
          <p:cNvPicPr>
            <a:picLocks noChangeAspect="1"/>
          </p:cNvPicPr>
          <p:nvPr/>
        </p:nvPicPr>
        <p:blipFill>
          <a:blip r:embed="rId15"/>
          <a:stretch>
            <a:fillRect/>
          </a:stretch>
        </p:blipFill>
        <p:spPr>
          <a:xfrm>
            <a:off x="2550406" y="3937318"/>
            <a:ext cx="736021" cy="495687"/>
          </a:xfrm>
          <a:prstGeom prst="rect">
            <a:avLst/>
          </a:prstGeom>
        </p:spPr>
      </p:pic>
      <p:grpSp>
        <p:nvGrpSpPr>
          <p:cNvPr id="29" name="Group 24">
            <a:extLst>
              <a:ext uri="{FF2B5EF4-FFF2-40B4-BE49-F238E27FC236}">
                <a16:creationId xmlns:a16="http://schemas.microsoft.com/office/drawing/2014/main" id="{1CF58F1A-273E-0946-456F-B651D70FD706}"/>
              </a:ext>
            </a:extLst>
          </p:cNvPr>
          <p:cNvGrpSpPr/>
          <p:nvPr/>
        </p:nvGrpSpPr>
        <p:grpSpPr>
          <a:xfrm>
            <a:off x="6757109" y="3725323"/>
            <a:ext cx="849460" cy="756542"/>
            <a:chOff x="0" y="43144"/>
            <a:chExt cx="1132614" cy="1008722"/>
          </a:xfrm>
        </p:grpSpPr>
        <p:grpSp>
          <p:nvGrpSpPr>
            <p:cNvPr id="30" name="Group 25">
              <a:extLst>
                <a:ext uri="{FF2B5EF4-FFF2-40B4-BE49-F238E27FC236}">
                  <a16:creationId xmlns:a16="http://schemas.microsoft.com/office/drawing/2014/main" id="{E42F5687-BD20-AA73-9A90-433A647A2682}"/>
                </a:ext>
              </a:extLst>
            </p:cNvPr>
            <p:cNvGrpSpPr/>
            <p:nvPr/>
          </p:nvGrpSpPr>
          <p:grpSpPr>
            <a:xfrm>
              <a:off x="0" y="43144"/>
              <a:ext cx="1008722" cy="1008722"/>
              <a:chOff x="0" y="0"/>
              <a:chExt cx="812800" cy="812800"/>
            </a:xfrm>
          </p:grpSpPr>
          <p:sp>
            <p:nvSpPr>
              <p:cNvPr id="43" name="Freeform 26">
                <a:extLst>
                  <a:ext uri="{FF2B5EF4-FFF2-40B4-BE49-F238E27FC236}">
                    <a16:creationId xmlns:a16="http://schemas.microsoft.com/office/drawing/2014/main" id="{D7463523-29EB-CDBF-7828-9ECFBED2517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44" name="TextBox 27">
                <a:extLst>
                  <a:ext uri="{FF2B5EF4-FFF2-40B4-BE49-F238E27FC236}">
                    <a16:creationId xmlns:a16="http://schemas.microsoft.com/office/drawing/2014/main" id="{FC024684-D8E4-171F-E372-AD896DB36589}"/>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31" name="Freeform 28">
              <a:extLst>
                <a:ext uri="{FF2B5EF4-FFF2-40B4-BE49-F238E27FC236}">
                  <a16:creationId xmlns:a16="http://schemas.microsoft.com/office/drawing/2014/main" id="{D8ADD132-683E-9B67-DD57-8597E407DC88}"/>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dirty="0"/>
            </a:p>
          </p:txBody>
        </p:sp>
        <p:sp>
          <p:nvSpPr>
            <p:cNvPr id="32" name="TextBox 29">
              <a:extLst>
                <a:ext uri="{FF2B5EF4-FFF2-40B4-BE49-F238E27FC236}">
                  <a16:creationId xmlns:a16="http://schemas.microsoft.com/office/drawing/2014/main" id="{E46D773C-83E9-E74D-A157-F4CA14952C44}"/>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33" name="TextBox 30">
              <a:extLst>
                <a:ext uri="{FF2B5EF4-FFF2-40B4-BE49-F238E27FC236}">
                  <a16:creationId xmlns:a16="http://schemas.microsoft.com/office/drawing/2014/main" id="{CCCE66F1-C773-53E6-DB8D-A7F47DC31B6B}"/>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45" name="Group 24">
            <a:extLst>
              <a:ext uri="{FF2B5EF4-FFF2-40B4-BE49-F238E27FC236}">
                <a16:creationId xmlns:a16="http://schemas.microsoft.com/office/drawing/2014/main" id="{93B3CA2A-4601-FF6E-610D-3DCC3D1F2D7B}"/>
              </a:ext>
            </a:extLst>
          </p:cNvPr>
          <p:cNvGrpSpPr/>
          <p:nvPr/>
        </p:nvGrpSpPr>
        <p:grpSpPr>
          <a:xfrm>
            <a:off x="6729605" y="6330729"/>
            <a:ext cx="849460" cy="756542"/>
            <a:chOff x="0" y="43144"/>
            <a:chExt cx="1132614" cy="1008722"/>
          </a:xfrm>
        </p:grpSpPr>
        <p:grpSp>
          <p:nvGrpSpPr>
            <p:cNvPr id="46" name="Group 25">
              <a:extLst>
                <a:ext uri="{FF2B5EF4-FFF2-40B4-BE49-F238E27FC236}">
                  <a16:creationId xmlns:a16="http://schemas.microsoft.com/office/drawing/2014/main" id="{9ED8B005-EC33-24DE-56A5-9B50DC56E62D}"/>
                </a:ext>
              </a:extLst>
            </p:cNvPr>
            <p:cNvGrpSpPr/>
            <p:nvPr/>
          </p:nvGrpSpPr>
          <p:grpSpPr>
            <a:xfrm>
              <a:off x="0" y="43144"/>
              <a:ext cx="1008722" cy="1008722"/>
              <a:chOff x="0" y="0"/>
              <a:chExt cx="812800" cy="812800"/>
            </a:xfrm>
          </p:grpSpPr>
          <p:sp>
            <p:nvSpPr>
              <p:cNvPr id="50" name="Freeform 26">
                <a:extLst>
                  <a:ext uri="{FF2B5EF4-FFF2-40B4-BE49-F238E27FC236}">
                    <a16:creationId xmlns:a16="http://schemas.microsoft.com/office/drawing/2014/main" id="{E556BDBB-5E3B-09D2-5151-E673DD19470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51" name="TextBox 27">
                <a:extLst>
                  <a:ext uri="{FF2B5EF4-FFF2-40B4-BE49-F238E27FC236}">
                    <a16:creationId xmlns:a16="http://schemas.microsoft.com/office/drawing/2014/main" id="{C46CF39A-DC19-69F4-ADCC-ECEB6E6D2871}"/>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47" name="Freeform 28">
              <a:extLst>
                <a:ext uri="{FF2B5EF4-FFF2-40B4-BE49-F238E27FC236}">
                  <a16:creationId xmlns:a16="http://schemas.microsoft.com/office/drawing/2014/main" id="{1D33BD1E-2117-AC05-40B5-47402826760E}"/>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dirty="0"/>
            </a:p>
          </p:txBody>
        </p:sp>
        <p:sp>
          <p:nvSpPr>
            <p:cNvPr id="48" name="TextBox 29">
              <a:extLst>
                <a:ext uri="{FF2B5EF4-FFF2-40B4-BE49-F238E27FC236}">
                  <a16:creationId xmlns:a16="http://schemas.microsoft.com/office/drawing/2014/main" id="{FF9ED7AD-645F-EB77-D7C6-56F002EA6DB6}"/>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49" name="TextBox 30">
              <a:extLst>
                <a:ext uri="{FF2B5EF4-FFF2-40B4-BE49-F238E27FC236}">
                  <a16:creationId xmlns:a16="http://schemas.microsoft.com/office/drawing/2014/main" id="{DFE93AF9-0AC1-189E-CC66-9F77C5B96336}"/>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pic>
        <p:nvPicPr>
          <p:cNvPr id="52" name="Picture 51">
            <a:extLst>
              <a:ext uri="{FF2B5EF4-FFF2-40B4-BE49-F238E27FC236}">
                <a16:creationId xmlns:a16="http://schemas.microsoft.com/office/drawing/2014/main" id="{8CCE3DCD-8A53-2313-79D9-BAA29210F583}"/>
              </a:ext>
            </a:extLst>
          </p:cNvPr>
          <p:cNvPicPr>
            <a:picLocks noChangeAspect="1"/>
          </p:cNvPicPr>
          <p:nvPr/>
        </p:nvPicPr>
        <p:blipFill>
          <a:blip r:embed="rId15"/>
          <a:stretch>
            <a:fillRect/>
          </a:stretch>
        </p:blipFill>
        <p:spPr>
          <a:xfrm>
            <a:off x="5915295" y="6580029"/>
            <a:ext cx="736021" cy="495687"/>
          </a:xfrm>
          <a:prstGeom prst="rect">
            <a:avLst/>
          </a:prstGeom>
        </p:spPr>
      </p:pic>
      <p:sp>
        <p:nvSpPr>
          <p:cNvPr id="53" name="Freeform 23">
            <a:extLst>
              <a:ext uri="{FF2B5EF4-FFF2-40B4-BE49-F238E27FC236}">
                <a16:creationId xmlns:a16="http://schemas.microsoft.com/office/drawing/2014/main" id="{71CC4620-70C7-92B4-AE76-22D72DAED0C0}"/>
              </a:ext>
            </a:extLst>
          </p:cNvPr>
          <p:cNvSpPr/>
          <p:nvPr/>
        </p:nvSpPr>
        <p:spPr>
          <a:xfrm flipH="1">
            <a:off x="2961103" y="6365411"/>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en-GB" dirty="0"/>
          </a:p>
        </p:txBody>
      </p:sp>
      <p:grpSp>
        <p:nvGrpSpPr>
          <p:cNvPr id="54" name="Group 24">
            <a:extLst>
              <a:ext uri="{FF2B5EF4-FFF2-40B4-BE49-F238E27FC236}">
                <a16:creationId xmlns:a16="http://schemas.microsoft.com/office/drawing/2014/main" id="{45933F86-C183-C780-6C00-F80B60E9AC47}"/>
              </a:ext>
            </a:extLst>
          </p:cNvPr>
          <p:cNvGrpSpPr/>
          <p:nvPr/>
        </p:nvGrpSpPr>
        <p:grpSpPr>
          <a:xfrm>
            <a:off x="9796081" y="3745847"/>
            <a:ext cx="849460" cy="756542"/>
            <a:chOff x="0" y="43144"/>
            <a:chExt cx="1132614" cy="1008722"/>
          </a:xfrm>
        </p:grpSpPr>
        <p:grpSp>
          <p:nvGrpSpPr>
            <p:cNvPr id="55" name="Group 25">
              <a:extLst>
                <a:ext uri="{FF2B5EF4-FFF2-40B4-BE49-F238E27FC236}">
                  <a16:creationId xmlns:a16="http://schemas.microsoft.com/office/drawing/2014/main" id="{3C4B6241-3091-28E6-A075-B17D6D10F11F}"/>
                </a:ext>
              </a:extLst>
            </p:cNvPr>
            <p:cNvGrpSpPr/>
            <p:nvPr/>
          </p:nvGrpSpPr>
          <p:grpSpPr>
            <a:xfrm>
              <a:off x="0" y="43144"/>
              <a:ext cx="1008722" cy="1008722"/>
              <a:chOff x="0" y="0"/>
              <a:chExt cx="812800" cy="812800"/>
            </a:xfrm>
          </p:grpSpPr>
          <p:sp>
            <p:nvSpPr>
              <p:cNvPr id="59" name="Freeform 26">
                <a:extLst>
                  <a:ext uri="{FF2B5EF4-FFF2-40B4-BE49-F238E27FC236}">
                    <a16:creationId xmlns:a16="http://schemas.microsoft.com/office/drawing/2014/main" id="{80C309A5-4EB3-A01C-827A-67CE7D3416E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60" name="TextBox 27">
                <a:extLst>
                  <a:ext uri="{FF2B5EF4-FFF2-40B4-BE49-F238E27FC236}">
                    <a16:creationId xmlns:a16="http://schemas.microsoft.com/office/drawing/2014/main" id="{C1253845-1D17-41FC-A1F2-70776079D0F6}"/>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56" name="Freeform 28">
              <a:extLst>
                <a:ext uri="{FF2B5EF4-FFF2-40B4-BE49-F238E27FC236}">
                  <a16:creationId xmlns:a16="http://schemas.microsoft.com/office/drawing/2014/main" id="{D0A727F0-44DA-C77C-1482-C7E4088D1CBF}"/>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txBody>
            <a:bodyPr/>
            <a:lstStyle/>
            <a:p>
              <a:endParaRPr lang="en-GB" dirty="0"/>
            </a:p>
          </p:txBody>
        </p:sp>
        <p:sp>
          <p:nvSpPr>
            <p:cNvPr id="57" name="TextBox 29">
              <a:extLst>
                <a:ext uri="{FF2B5EF4-FFF2-40B4-BE49-F238E27FC236}">
                  <a16:creationId xmlns:a16="http://schemas.microsoft.com/office/drawing/2014/main" id="{959962D2-1F69-14EE-1C99-E96707817E19}"/>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58" name="TextBox 30">
              <a:extLst>
                <a:ext uri="{FF2B5EF4-FFF2-40B4-BE49-F238E27FC236}">
                  <a16:creationId xmlns:a16="http://schemas.microsoft.com/office/drawing/2014/main" id="{262E1D8E-6E26-FA16-AB53-9992B13FEEBD}"/>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61" name="Group 94">
            <a:extLst>
              <a:ext uri="{FF2B5EF4-FFF2-40B4-BE49-F238E27FC236}">
                <a16:creationId xmlns:a16="http://schemas.microsoft.com/office/drawing/2014/main" id="{41018CD8-E8B6-E390-54FB-1FD0F3328A40}"/>
              </a:ext>
            </a:extLst>
          </p:cNvPr>
          <p:cNvGrpSpPr/>
          <p:nvPr/>
        </p:nvGrpSpPr>
        <p:grpSpPr>
          <a:xfrm>
            <a:off x="12504629" y="8940837"/>
            <a:ext cx="693343" cy="544662"/>
            <a:chOff x="0" y="0"/>
            <a:chExt cx="924457" cy="726216"/>
          </a:xfrm>
        </p:grpSpPr>
        <p:sp>
          <p:nvSpPr>
            <p:cNvPr id="62" name="Freeform 95">
              <a:extLst>
                <a:ext uri="{FF2B5EF4-FFF2-40B4-BE49-F238E27FC236}">
                  <a16:creationId xmlns:a16="http://schemas.microsoft.com/office/drawing/2014/main" id="{C355AA25-9D40-4C3E-707C-0BC8614CADA7}"/>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txBody>
            <a:bodyPr/>
            <a:lstStyle/>
            <a:p>
              <a:endParaRPr lang="en-GB" dirty="0"/>
            </a:p>
          </p:txBody>
        </p:sp>
        <p:sp>
          <p:nvSpPr>
            <p:cNvPr id="63" name="TextBox 96">
              <a:extLst>
                <a:ext uri="{FF2B5EF4-FFF2-40B4-BE49-F238E27FC236}">
                  <a16:creationId xmlns:a16="http://schemas.microsoft.com/office/drawing/2014/main" id="{D7CDEA26-6C9D-8258-6D9A-8B7E2E42D288}"/>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65" name="TextBox 97">
              <a:extLst>
                <a:ext uri="{FF2B5EF4-FFF2-40B4-BE49-F238E27FC236}">
                  <a16:creationId xmlns:a16="http://schemas.microsoft.com/office/drawing/2014/main" id="{B1261C72-F9A5-4C8D-4727-26F97D277A5A}"/>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pic>
        <p:nvPicPr>
          <p:cNvPr id="67" name="Picture 66">
            <a:extLst>
              <a:ext uri="{FF2B5EF4-FFF2-40B4-BE49-F238E27FC236}">
                <a16:creationId xmlns:a16="http://schemas.microsoft.com/office/drawing/2014/main" id="{373C1F14-A2F3-4EB1-640D-3D64FF20ECA3}"/>
              </a:ext>
            </a:extLst>
          </p:cNvPr>
          <p:cNvPicPr>
            <a:picLocks noChangeAspect="1"/>
          </p:cNvPicPr>
          <p:nvPr/>
        </p:nvPicPr>
        <p:blipFill>
          <a:blip r:embed="rId15"/>
          <a:stretch>
            <a:fillRect/>
          </a:stretch>
        </p:blipFill>
        <p:spPr>
          <a:xfrm>
            <a:off x="14808268" y="9008210"/>
            <a:ext cx="736021" cy="495687"/>
          </a:xfrm>
          <a:prstGeom prst="rect">
            <a:avLst/>
          </a:prstGeom>
        </p:spPr>
      </p:pic>
      <p:pic>
        <p:nvPicPr>
          <p:cNvPr id="68" name="Picture 67">
            <a:extLst>
              <a:ext uri="{FF2B5EF4-FFF2-40B4-BE49-F238E27FC236}">
                <a16:creationId xmlns:a16="http://schemas.microsoft.com/office/drawing/2014/main" id="{F3CCC71C-3D52-6C33-43D1-89EA97DA2EBB}"/>
              </a:ext>
            </a:extLst>
          </p:cNvPr>
          <p:cNvPicPr>
            <a:picLocks noChangeAspect="1"/>
          </p:cNvPicPr>
          <p:nvPr/>
        </p:nvPicPr>
        <p:blipFill>
          <a:blip r:embed="rId15"/>
          <a:stretch>
            <a:fillRect/>
          </a:stretch>
        </p:blipFill>
        <p:spPr>
          <a:xfrm>
            <a:off x="9796081" y="6541857"/>
            <a:ext cx="736021" cy="495687"/>
          </a:xfrm>
          <a:prstGeom prst="rect">
            <a:avLst/>
          </a:prstGeom>
        </p:spPr>
      </p:pic>
      <p:pic>
        <p:nvPicPr>
          <p:cNvPr id="13" name="Picture 12">
            <a:extLst>
              <a:ext uri="{FF2B5EF4-FFF2-40B4-BE49-F238E27FC236}">
                <a16:creationId xmlns:a16="http://schemas.microsoft.com/office/drawing/2014/main" id="{66E14208-1DC5-1198-0807-2DDBFB8C5CCF}"/>
              </a:ext>
            </a:extLst>
          </p:cNvPr>
          <p:cNvPicPr>
            <a:picLocks noChangeAspect="1"/>
          </p:cNvPicPr>
          <p:nvPr/>
        </p:nvPicPr>
        <p:blipFill>
          <a:blip r:embed="rId15"/>
          <a:stretch>
            <a:fillRect/>
          </a:stretch>
        </p:blipFill>
        <p:spPr>
          <a:xfrm>
            <a:off x="1938522" y="8884668"/>
            <a:ext cx="736021" cy="495687"/>
          </a:xfrm>
          <a:prstGeom prst="rect">
            <a:avLst/>
          </a:prstGeom>
        </p:spPr>
      </p:pic>
      <p:pic>
        <p:nvPicPr>
          <p:cNvPr id="15" name="Picture 2">
            <a:extLst>
              <a:ext uri="{FF2B5EF4-FFF2-40B4-BE49-F238E27FC236}">
                <a16:creationId xmlns:a16="http://schemas.microsoft.com/office/drawing/2014/main" id="{4BD59589-F302-A083-8E91-72D567B86252}"/>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flipV="1">
            <a:off x="15454262" y="6438361"/>
            <a:ext cx="823842" cy="49250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a:extLst>
              <a:ext uri="{FF2B5EF4-FFF2-40B4-BE49-F238E27FC236}">
                <a16:creationId xmlns:a16="http://schemas.microsoft.com/office/drawing/2014/main" id="{0817D068-BA45-F567-2793-B9B033405554}"/>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flipV="1">
            <a:off x="1551818" y="3860496"/>
            <a:ext cx="823842" cy="492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9103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0" name="Table 109">
            <a:extLst>
              <a:ext uri="{FF2B5EF4-FFF2-40B4-BE49-F238E27FC236}">
                <a16:creationId xmlns:a16="http://schemas.microsoft.com/office/drawing/2014/main" id="{576BAC64-35CA-AD65-B5A2-2D7A47298D6C}"/>
              </a:ext>
            </a:extLst>
          </p:cNvPr>
          <p:cNvGraphicFramePr>
            <a:graphicFrameLocks noGrp="1"/>
          </p:cNvGraphicFramePr>
          <p:nvPr>
            <p:extLst>
              <p:ext uri="{D42A27DB-BD31-4B8C-83A1-F6EECF244321}">
                <p14:modId xmlns:p14="http://schemas.microsoft.com/office/powerpoint/2010/main" val="1295839080"/>
              </p:ext>
            </p:extLst>
          </p:nvPr>
        </p:nvGraphicFramePr>
        <p:xfrm>
          <a:off x="1215360" y="1682218"/>
          <a:ext cx="15726335" cy="7899656"/>
        </p:xfrm>
        <a:graphic>
          <a:graphicData uri="http://schemas.openxmlformats.org/drawingml/2006/table">
            <a:tbl>
              <a:tblPr firstRow="1" bandRow="1">
                <a:tableStyleId>{5C22544A-7EE6-4342-B048-85BDC9FD1C3A}</a:tableStyleId>
              </a:tblPr>
              <a:tblGrid>
                <a:gridCol w="3145267">
                  <a:extLst>
                    <a:ext uri="{9D8B030D-6E8A-4147-A177-3AD203B41FA5}">
                      <a16:colId xmlns:a16="http://schemas.microsoft.com/office/drawing/2014/main" val="1257960483"/>
                    </a:ext>
                  </a:extLst>
                </a:gridCol>
                <a:gridCol w="211373">
                  <a:extLst>
                    <a:ext uri="{9D8B030D-6E8A-4147-A177-3AD203B41FA5}">
                      <a16:colId xmlns:a16="http://schemas.microsoft.com/office/drawing/2014/main" val="3704868386"/>
                    </a:ext>
                  </a:extLst>
                </a:gridCol>
                <a:gridCol w="2933894">
                  <a:extLst>
                    <a:ext uri="{9D8B030D-6E8A-4147-A177-3AD203B41FA5}">
                      <a16:colId xmlns:a16="http://schemas.microsoft.com/office/drawing/2014/main" val="1574847721"/>
                    </a:ext>
                  </a:extLst>
                </a:gridCol>
                <a:gridCol w="3145267">
                  <a:extLst>
                    <a:ext uri="{9D8B030D-6E8A-4147-A177-3AD203B41FA5}">
                      <a16:colId xmlns:a16="http://schemas.microsoft.com/office/drawing/2014/main" val="4092775209"/>
                    </a:ext>
                  </a:extLst>
                </a:gridCol>
                <a:gridCol w="3145267">
                  <a:extLst>
                    <a:ext uri="{9D8B030D-6E8A-4147-A177-3AD203B41FA5}">
                      <a16:colId xmlns:a16="http://schemas.microsoft.com/office/drawing/2014/main" val="2833176240"/>
                    </a:ext>
                  </a:extLst>
                </a:gridCol>
                <a:gridCol w="3145267">
                  <a:extLst>
                    <a:ext uri="{9D8B030D-6E8A-4147-A177-3AD203B41FA5}">
                      <a16:colId xmlns:a16="http://schemas.microsoft.com/office/drawing/2014/main" val="2375869498"/>
                    </a:ext>
                  </a:extLst>
                </a:gridCol>
              </a:tblGrid>
              <a:tr h="482135">
                <a:tc gridSpan="2">
                  <a:txBody>
                    <a:bodyPr/>
                    <a:lstStyle/>
                    <a:p>
                      <a:pPr algn="ctr"/>
                      <a:r>
                        <a:rPr lang="en-GB" sz="2800" b="0" dirty="0">
                          <a:solidFill>
                            <a:srgbClr val="DDB666"/>
                          </a:solidFill>
                          <a:latin typeface="Barlow Condensed Bold" panose="020B0604020202020204" charset="0"/>
                        </a:rPr>
                        <a:t>MONDAY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hMerge="1">
                  <a:txBody>
                    <a:bodyPr/>
                    <a:lstStyle/>
                    <a:p>
                      <a:pPr algn="ctr"/>
                      <a:r>
                        <a:rPr lang="en-GB" sz="2800" b="0" dirty="0">
                          <a:solidFill>
                            <a:srgbClr val="DDB666"/>
                          </a:solidFill>
                          <a:latin typeface="Barlow Condensed Bold" panose="020B0604020202020204" charset="0"/>
                        </a:rPr>
                        <a:t>TUESDAY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ctr"/>
                      <a:r>
                        <a:rPr lang="en-GB" sz="2800" b="0" dirty="0">
                          <a:solidFill>
                            <a:srgbClr val="DDB666"/>
                          </a:solidFill>
                          <a:latin typeface="Barlow Condensed Bold" panose="020B0604020202020204" charset="0"/>
                        </a:rPr>
                        <a:t>TUESDAY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ctr"/>
                      <a:r>
                        <a:rPr lang="en-GB" sz="2800" b="0" dirty="0">
                          <a:solidFill>
                            <a:srgbClr val="DDB666"/>
                          </a:solidFill>
                          <a:latin typeface="Barlow Condensed Bold" panose="020B0604020202020204" charset="0"/>
                        </a:rPr>
                        <a:t>WEDNESDAY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ctr"/>
                      <a:r>
                        <a:rPr lang="en-GB" sz="2800" b="0" dirty="0">
                          <a:solidFill>
                            <a:srgbClr val="DDB666"/>
                          </a:solidFill>
                          <a:latin typeface="Barlow Condensed Bold"/>
                        </a:rPr>
                        <a:t>THURSDAY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ctr"/>
                      <a:r>
                        <a:rPr lang="en-GB" sz="2800" b="0" dirty="0">
                          <a:solidFill>
                            <a:srgbClr val="DDB666"/>
                          </a:solidFill>
                          <a:latin typeface="Barlow Condensed Bold" panose="020B0604020202020204" charset="0"/>
                        </a:rPr>
                        <a:t>FRIDAY</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extLst>
                  <a:ext uri="{0D108BD9-81ED-4DB2-BD59-A6C34878D82A}">
                    <a16:rowId xmlns:a16="http://schemas.microsoft.com/office/drawing/2014/main" val="2571604415"/>
                  </a:ext>
                </a:extLst>
              </a:tr>
              <a:tr h="1822951">
                <a:tc gridSpan="2">
                  <a:txBody>
                    <a:bodyPr/>
                    <a:lstStyle/>
                    <a:p>
                      <a:pPr algn="l">
                        <a:lnSpc>
                          <a:spcPts val="1960"/>
                        </a:lnSpc>
                      </a:pPr>
                      <a:r>
                        <a:rPr lang="en-US" sz="1400" b="1" kern="1200" dirty="0">
                          <a:solidFill>
                            <a:srgbClr val="000000"/>
                          </a:solidFill>
                          <a:latin typeface="Century Gothic" panose="020B0502020202020204" pitchFamily="34" charset="0"/>
                          <a:ea typeface="+mn-ea"/>
                          <a:cs typeface="+mn-cs"/>
                        </a:rPr>
                        <a:t>Summer Pizza with New Potatoes</a:t>
                      </a:r>
                    </a:p>
                    <a:p>
                      <a:pPr algn="l">
                        <a:lnSpc>
                          <a:spcPts val="1960"/>
                        </a:lnSpc>
                      </a:pPr>
                      <a:r>
                        <a:rPr lang="en-US" sz="1400" kern="1200" dirty="0">
                          <a:solidFill>
                            <a:srgbClr val="000000"/>
                          </a:solidFill>
                          <a:latin typeface="Century Gothic" panose="020B0502020202020204" pitchFamily="34" charset="0"/>
                          <a:ea typeface="+mn-ea"/>
                          <a:cs typeface="+mn-cs"/>
                        </a:rPr>
                        <a:t>Homemade 50/50 </a:t>
                      </a:r>
                      <a:r>
                        <a:rPr lang="en-US" sz="1400" kern="1200" dirty="0" err="1">
                          <a:solidFill>
                            <a:srgbClr val="000000"/>
                          </a:solidFill>
                          <a:latin typeface="Century Gothic" panose="020B0502020202020204" pitchFamily="34" charset="0"/>
                          <a:ea typeface="+mn-ea"/>
                          <a:cs typeface="+mn-cs"/>
                        </a:rPr>
                        <a:t>Wholemeal</a:t>
                      </a:r>
                      <a:r>
                        <a:rPr lang="en-US" sz="1400" kern="1200" dirty="0">
                          <a:solidFill>
                            <a:srgbClr val="000000"/>
                          </a:solidFill>
                          <a:latin typeface="Century Gothic" panose="020B0502020202020204" pitchFamily="34" charset="0"/>
                          <a:ea typeface="+mn-ea"/>
                          <a:cs typeface="+mn-cs"/>
                        </a:rPr>
                        <a:t>  Base topped with Cheddar </a:t>
                      </a:r>
                    </a:p>
                    <a:p>
                      <a:pPr algn="l">
                        <a:lnSpc>
                          <a:spcPts val="1960"/>
                        </a:lnSpc>
                      </a:pPr>
                      <a:r>
                        <a:rPr lang="en-US" sz="1400" kern="1200" dirty="0">
                          <a:solidFill>
                            <a:srgbClr val="000000"/>
                          </a:solidFill>
                          <a:latin typeface="Century Gothic" panose="020B0502020202020204" pitchFamily="34" charset="0"/>
                          <a:ea typeface="+mn-ea"/>
                          <a:cs typeface="+mn-cs"/>
                        </a:rPr>
                        <a:t>Cheese, Carrots, Fresh Pepper, Red Onion, Sweetcorn and a Homemade Tomato Sauce (Chopped Tomatoes, Tomato Puree and Herbs). Served </a:t>
                      </a:r>
                    </a:p>
                    <a:p>
                      <a:pPr algn="l">
                        <a:lnSpc>
                          <a:spcPts val="1960"/>
                        </a:lnSpc>
                      </a:pPr>
                      <a:r>
                        <a:rPr lang="en-US" sz="1400" kern="1200" dirty="0">
                          <a:solidFill>
                            <a:srgbClr val="000000"/>
                          </a:solidFill>
                          <a:latin typeface="Century Gothic" panose="020B0502020202020204" pitchFamily="34" charset="0"/>
                          <a:ea typeface="+mn-ea"/>
                          <a:cs typeface="+mn-cs"/>
                        </a:rPr>
                        <a:t>with New Potatoes</a:t>
                      </a:r>
                    </a:p>
                    <a:p>
                      <a:pPr algn="l">
                        <a:lnSpc>
                          <a:spcPts val="1960"/>
                        </a:lnSpc>
                      </a:pPr>
                      <a:endParaRPr lang="en-GB" sz="140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hMerge="1">
                  <a:txBody>
                    <a:bodyPr/>
                    <a:lstStyle/>
                    <a:p>
                      <a:pPr algn="l">
                        <a:lnSpc>
                          <a:spcPts val="1960"/>
                        </a:lnSpc>
                      </a:pPr>
                      <a:r>
                        <a:rPr lang="en-US" sz="1400" dirty="0">
                          <a:solidFill>
                            <a:srgbClr val="000000"/>
                          </a:solidFill>
                          <a:highlight>
                            <a:srgbClr val="FFFF00"/>
                          </a:highlight>
                          <a:latin typeface="Canva Sans Bold"/>
                        </a:rPr>
                        <a:t>NEW Mild Caribbean Chicken with Rice and Peas </a:t>
                      </a:r>
                      <a:endParaRPr lang="en-GB" sz="1400" dirty="0">
                        <a:highlight>
                          <a:srgbClr val="FFFF00"/>
                        </a:highligh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400" b="1" kern="1200" dirty="0">
                          <a:solidFill>
                            <a:srgbClr val="000000"/>
                          </a:solidFill>
                          <a:latin typeface="Century Gothic" panose="020B0502020202020204" pitchFamily="34" charset="0"/>
                          <a:ea typeface="+mn-ea"/>
                          <a:cs typeface="+mn-cs"/>
                        </a:rPr>
                        <a:t>Beef Meatballs in Tomato Sauce with Spaghetti</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kern="1200" dirty="0">
                          <a:solidFill>
                            <a:srgbClr val="000000"/>
                          </a:solidFill>
                          <a:latin typeface="Century Gothic" panose="020B0502020202020204" pitchFamily="34" charset="0"/>
                          <a:ea typeface="+mn-ea"/>
                          <a:cs typeface="+mn-cs"/>
                        </a:rPr>
                        <a:t>Red Tractor Accredited Beef Meatballs from Gloucestershire’s Local Butchers</a:t>
                      </a:r>
                      <a:r>
                        <a:rPr lang="en-GB" sz="1400" kern="1200" dirty="0">
                          <a:solidFill>
                            <a:srgbClr val="000000"/>
                          </a:solidFill>
                          <a:latin typeface="Century Gothic" panose="020B0502020202020204" pitchFamily="34" charset="0"/>
                          <a:ea typeface="+mn-ea"/>
                          <a:cs typeface="+mn-cs"/>
                        </a:rPr>
                        <a:t> In a Homemade Tomato Sauce Served </a:t>
                      </a:r>
                    </a:p>
                    <a:p>
                      <a:pPr marL="0" marR="0" lvl="0" indent="0" algn="l" defTabSz="914400" rtl="0" eaLnBrk="1" fontAlgn="auto" latinLnBrk="0" hangingPunct="1">
                        <a:lnSpc>
                          <a:spcPts val="1960"/>
                        </a:lnSpc>
                        <a:spcBef>
                          <a:spcPts val="0"/>
                        </a:spcBef>
                        <a:spcAft>
                          <a:spcPts val="0"/>
                        </a:spcAft>
                        <a:buClrTx/>
                        <a:buSzTx/>
                        <a:buFontTx/>
                        <a:buNone/>
                        <a:tabLst/>
                        <a:defRPr/>
                      </a:pPr>
                      <a:r>
                        <a:rPr lang="en-GB" sz="1400" kern="1200" dirty="0">
                          <a:solidFill>
                            <a:srgbClr val="000000"/>
                          </a:solidFill>
                          <a:latin typeface="Century Gothic" panose="020B0502020202020204" pitchFamily="34" charset="0"/>
                          <a:ea typeface="+mn-ea"/>
                          <a:cs typeface="+mn-cs"/>
                        </a:rPr>
                        <a:t>with Spaghetti</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400" b="1">
                          <a:solidFill>
                            <a:srgbClr val="000000"/>
                          </a:solidFill>
                          <a:latin typeface="Century Gothic" panose="020B0502020202020204" pitchFamily="34" charset="0"/>
                        </a:rPr>
                        <a:t>Roast Pork with Roast </a:t>
                      </a:r>
                    </a:p>
                    <a:p>
                      <a:pPr algn="l">
                        <a:lnSpc>
                          <a:spcPts val="1960"/>
                        </a:lnSpc>
                      </a:pPr>
                      <a:r>
                        <a:rPr lang="en-US" sz="1400" b="1">
                          <a:solidFill>
                            <a:srgbClr val="000000"/>
                          </a:solidFill>
                          <a:latin typeface="Century Gothic" panose="020B0502020202020204" pitchFamily="34" charset="0"/>
                        </a:rPr>
                        <a:t>Potatoes and Gravy </a:t>
                      </a:r>
                    </a:p>
                    <a:p>
                      <a:pPr marL="0" lvl="0" indent="0" algn="l">
                        <a:lnSpc>
                          <a:spcPts val="1960"/>
                        </a:lnSpc>
                        <a:spcBef>
                          <a:spcPct val="0"/>
                        </a:spcBef>
                      </a:pPr>
                      <a:r>
                        <a:rPr lang="en-US" sz="1400">
                          <a:solidFill>
                            <a:srgbClr val="000000"/>
                          </a:solidFill>
                          <a:latin typeface="Century Gothic" panose="020B0502020202020204" pitchFamily="34" charset="0"/>
                        </a:rPr>
                        <a:t>Red Tractor Accredited </a:t>
                      </a:r>
                    </a:p>
                    <a:p>
                      <a:pPr marL="0" lvl="0" indent="0" algn="l">
                        <a:lnSpc>
                          <a:spcPts val="1960"/>
                        </a:lnSpc>
                        <a:spcBef>
                          <a:spcPct val="0"/>
                        </a:spcBef>
                      </a:pPr>
                      <a:r>
                        <a:rPr lang="en-US" sz="1400">
                          <a:solidFill>
                            <a:srgbClr val="000000"/>
                          </a:solidFill>
                          <a:latin typeface="Century Gothic" panose="020B0502020202020204" pitchFamily="34" charset="0"/>
                        </a:rPr>
                        <a:t>Pork from Gloucestershire’s Local Butchers Served With</a:t>
                      </a:r>
                    </a:p>
                    <a:p>
                      <a:pPr marL="0" lvl="0" indent="0" algn="l">
                        <a:lnSpc>
                          <a:spcPts val="1960"/>
                        </a:lnSpc>
                        <a:spcBef>
                          <a:spcPct val="0"/>
                        </a:spcBef>
                      </a:pPr>
                      <a:r>
                        <a:rPr lang="en-US" sz="1400">
                          <a:solidFill>
                            <a:srgbClr val="000000"/>
                          </a:solidFill>
                          <a:latin typeface="Century Gothic" panose="020B0502020202020204" pitchFamily="34" charset="0"/>
                        </a:rPr>
                        <a:t>Homemade Roast</a:t>
                      </a:r>
                    </a:p>
                    <a:p>
                      <a:pPr marL="0" lvl="0" indent="0" algn="l">
                        <a:lnSpc>
                          <a:spcPts val="1960"/>
                        </a:lnSpc>
                        <a:spcBef>
                          <a:spcPct val="0"/>
                        </a:spcBef>
                      </a:pPr>
                      <a:r>
                        <a:rPr lang="en-US" sz="1400">
                          <a:solidFill>
                            <a:srgbClr val="000000"/>
                          </a:solidFill>
                          <a:latin typeface="Century Gothic"/>
                        </a:rPr>
                        <a:t>Potatoes and </a:t>
                      </a:r>
                    </a:p>
                    <a:p>
                      <a:pPr marL="0" lvl="0" indent="0" algn="l">
                        <a:lnSpc>
                          <a:spcPts val="1960"/>
                        </a:lnSpc>
                        <a:spcBef>
                          <a:spcPct val="0"/>
                        </a:spcBef>
                      </a:pPr>
                      <a:r>
                        <a:rPr lang="en-US" sz="1400">
                          <a:solidFill>
                            <a:srgbClr val="000000"/>
                          </a:solidFill>
                          <a:latin typeface="Century Gothic" panose="020B0502020202020204" pitchFamily="34" charset="0"/>
                        </a:rPr>
                        <a:t>Gravy</a:t>
                      </a:r>
                      <a:endParaRPr lang="en-GB" sz="140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400" b="1" kern="1200" dirty="0">
                          <a:solidFill>
                            <a:schemeClr val="dk1"/>
                          </a:solidFill>
                          <a:latin typeface="Century Gothic" panose="020B0502020202020204" pitchFamily="34" charset="0"/>
                          <a:ea typeface="+mn-ea"/>
                          <a:cs typeface="+mn-cs"/>
                        </a:rPr>
                        <a:t>Greek Chicken Pitta with </a:t>
                      </a:r>
                    </a:p>
                    <a:p>
                      <a:pPr algn="l">
                        <a:lnSpc>
                          <a:spcPts val="1960"/>
                        </a:lnSpc>
                      </a:pPr>
                      <a:r>
                        <a:rPr lang="en-US" sz="1400" b="1" kern="1200" dirty="0">
                          <a:solidFill>
                            <a:schemeClr val="dk1"/>
                          </a:solidFill>
                          <a:latin typeface="Century Gothic" panose="020B0502020202020204" pitchFamily="34" charset="0"/>
                          <a:ea typeface="+mn-ea"/>
                          <a:cs typeface="+mn-cs"/>
                        </a:rPr>
                        <a:t>Herby Rice, Tzatziki</a:t>
                      </a:r>
                    </a:p>
                    <a:p>
                      <a:pPr marL="0" lvl="0" indent="0" algn="l">
                        <a:lnSpc>
                          <a:spcPts val="1960"/>
                        </a:lnSpc>
                        <a:spcBef>
                          <a:spcPct val="0"/>
                        </a:spcBef>
                      </a:pPr>
                      <a:r>
                        <a:rPr lang="en-US" sz="1400" kern="1200" dirty="0">
                          <a:solidFill>
                            <a:schemeClr val="dk1"/>
                          </a:solidFill>
                          <a:latin typeface="Century Gothic" panose="020B0502020202020204" pitchFamily="34" charset="0"/>
                          <a:ea typeface="+mn-ea"/>
                          <a:cs typeface="+mn-cs"/>
                        </a:rPr>
                        <a:t>Red Tractor </a:t>
                      </a:r>
                      <a:r>
                        <a:rPr lang="en-US" sz="1400" kern="1200" noProof="0" dirty="0">
                          <a:solidFill>
                            <a:schemeClr val="dk1"/>
                          </a:solidFill>
                          <a:latin typeface="Century Gothic" panose="020B0502020202020204" pitchFamily="34" charset="0"/>
                          <a:ea typeface="+mn-ea"/>
                          <a:cs typeface="+mn-cs"/>
                        </a:rPr>
                        <a:t>Accredited </a:t>
                      </a:r>
                    </a:p>
                    <a:p>
                      <a:pPr marL="0" lvl="0" indent="0" algn="l">
                        <a:lnSpc>
                          <a:spcPts val="1960"/>
                        </a:lnSpc>
                        <a:spcBef>
                          <a:spcPct val="0"/>
                        </a:spcBef>
                        <a:buNone/>
                      </a:pPr>
                      <a:r>
                        <a:rPr lang="en-US" sz="1400" kern="1200" dirty="0">
                          <a:solidFill>
                            <a:schemeClr val="dk1"/>
                          </a:solidFill>
                          <a:latin typeface="Century Gothic" panose="020B0502020202020204" pitchFamily="34" charset="0"/>
                          <a:ea typeface="+mn-ea"/>
                          <a:cs typeface="+mn-cs"/>
                        </a:rPr>
                        <a:t>Diced Chicken from Gloucestershire's Local Butchers  Marinated in Paprika, Lemon, Herbs and Garlic and Served with Homemade Tzatziki, Pitta </a:t>
                      </a:r>
                    </a:p>
                    <a:p>
                      <a:pPr marL="0" lvl="0" indent="0" algn="l">
                        <a:lnSpc>
                          <a:spcPts val="1960"/>
                        </a:lnSpc>
                        <a:spcBef>
                          <a:spcPct val="0"/>
                        </a:spcBef>
                        <a:buNone/>
                      </a:pPr>
                      <a:r>
                        <a:rPr lang="en-US" sz="1400" kern="1200" dirty="0">
                          <a:solidFill>
                            <a:schemeClr val="dk1"/>
                          </a:solidFill>
                          <a:latin typeface="Century Gothic" panose="020B0502020202020204" pitchFamily="34" charset="0"/>
                          <a:ea typeface="+mn-ea"/>
                          <a:cs typeface="+mn-cs"/>
                        </a:rPr>
                        <a:t>Bread and Turmeric</a:t>
                      </a:r>
                    </a:p>
                    <a:p>
                      <a:pPr marL="0" lvl="0" indent="0" algn="l">
                        <a:lnSpc>
                          <a:spcPts val="1960"/>
                        </a:lnSpc>
                        <a:spcBef>
                          <a:spcPct val="0"/>
                        </a:spcBef>
                        <a:buNone/>
                      </a:pPr>
                      <a:r>
                        <a:rPr lang="en-US" sz="1400" kern="1200" dirty="0">
                          <a:solidFill>
                            <a:schemeClr val="dk1"/>
                          </a:solidFill>
                          <a:latin typeface="Century Gothic" panose="020B0502020202020204" pitchFamily="34" charset="0"/>
                          <a:ea typeface="+mn-ea"/>
                          <a:cs typeface="+mn-cs"/>
                        </a:rPr>
                        <a:t> &amp; Lemon Rice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400" b="1">
                          <a:solidFill>
                            <a:schemeClr val="tx1"/>
                          </a:solidFill>
                          <a:latin typeface="Century Gothic" panose="020B0502020202020204" pitchFamily="34" charset="0"/>
                        </a:rPr>
                        <a:t>Fish Fingers, Chips and </a:t>
                      </a:r>
                    </a:p>
                    <a:p>
                      <a:pPr algn="l">
                        <a:lnSpc>
                          <a:spcPts val="1960"/>
                        </a:lnSpc>
                      </a:pPr>
                      <a:r>
                        <a:rPr lang="en-US" sz="1400" b="1">
                          <a:solidFill>
                            <a:schemeClr val="tx1"/>
                          </a:solidFill>
                          <a:latin typeface="Century Gothic" panose="020B0502020202020204" pitchFamily="34" charset="0"/>
                        </a:rPr>
                        <a:t>Tomato Ketchup</a:t>
                      </a:r>
                    </a:p>
                    <a:p>
                      <a:pPr marL="0" lvl="0" indent="0" algn="l">
                        <a:lnSpc>
                          <a:spcPts val="1960"/>
                        </a:lnSpc>
                        <a:spcBef>
                          <a:spcPct val="0"/>
                        </a:spcBef>
                      </a:pPr>
                      <a:r>
                        <a:rPr lang="en-US" sz="1400">
                          <a:solidFill>
                            <a:schemeClr val="tx1"/>
                          </a:solidFill>
                          <a:latin typeface="Century Gothic" panose="020B0502020202020204" pitchFamily="34" charset="0"/>
                        </a:rPr>
                        <a:t>Oven Baked Youngs MSC Accredited Pollock </a:t>
                      </a:r>
                    </a:p>
                    <a:p>
                      <a:pPr marL="0" lvl="0" indent="0" algn="l">
                        <a:lnSpc>
                          <a:spcPts val="1960"/>
                        </a:lnSpc>
                        <a:spcBef>
                          <a:spcPct val="0"/>
                        </a:spcBef>
                      </a:pPr>
                      <a:r>
                        <a:rPr lang="en-US" sz="1400">
                          <a:solidFill>
                            <a:schemeClr val="tx1"/>
                          </a:solidFill>
                          <a:latin typeface="Century Gothic"/>
                        </a:rPr>
                        <a:t>Fishfingers with Oven Baked Chips and Tomato Ketchup </a:t>
                      </a:r>
                    </a:p>
                    <a:p>
                      <a:pPr algn="l">
                        <a:lnSpc>
                          <a:spcPts val="1960"/>
                        </a:lnSpc>
                      </a:pPr>
                      <a:endParaRPr lang="en-US" sz="1400" dirty="0">
                        <a:solidFill>
                          <a:srgbClr val="000000"/>
                        </a:solidFill>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extLst>
                  <a:ext uri="{0D108BD9-81ED-4DB2-BD59-A6C34878D82A}">
                    <a16:rowId xmlns:a16="http://schemas.microsoft.com/office/drawing/2014/main" val="1889949154"/>
                  </a:ext>
                </a:extLst>
              </a:tr>
              <a:tr h="2196729">
                <a:tc gridSpan="2">
                  <a:txBody>
                    <a:bodyPr/>
                    <a:lstStyle/>
                    <a:p>
                      <a:pPr algn="l">
                        <a:lnSpc>
                          <a:spcPts val="1960"/>
                        </a:lnSpc>
                      </a:pPr>
                      <a:r>
                        <a:rPr lang="en-US" sz="1400" b="1" kern="1200" dirty="0">
                          <a:solidFill>
                            <a:srgbClr val="000000"/>
                          </a:solidFill>
                          <a:latin typeface="Century Gothic" panose="020B0502020202020204" pitchFamily="34" charset="0"/>
                          <a:ea typeface="+mn-ea"/>
                          <a:cs typeface="+mn-cs"/>
                        </a:rPr>
                        <a:t>Vegetable Pasta Bake</a:t>
                      </a:r>
                    </a:p>
                    <a:p>
                      <a:pPr algn="l">
                        <a:lnSpc>
                          <a:spcPts val="1960"/>
                        </a:lnSpc>
                      </a:pPr>
                      <a:r>
                        <a:rPr lang="en-US" sz="1400" kern="1200" dirty="0">
                          <a:solidFill>
                            <a:srgbClr val="000000"/>
                          </a:solidFill>
                          <a:latin typeface="Century Gothic" panose="020B0502020202020204" pitchFamily="34" charset="0"/>
                          <a:ea typeface="+mn-ea"/>
                          <a:cs typeface="+mn-cs"/>
                        </a:rPr>
                        <a:t>Tomato Vegetable Pasta Bake</a:t>
                      </a:r>
                    </a:p>
                    <a:p>
                      <a:pPr algn="l">
                        <a:lnSpc>
                          <a:spcPts val="1960"/>
                        </a:lnSpc>
                      </a:pPr>
                      <a:r>
                        <a:rPr lang="en-US" sz="1400" kern="1200" dirty="0">
                          <a:solidFill>
                            <a:srgbClr val="000000"/>
                          </a:solidFill>
                          <a:latin typeface="Century Gothic" panose="020B0502020202020204" pitchFamily="34" charset="0"/>
                          <a:ea typeface="+mn-ea"/>
                          <a:cs typeface="+mn-cs"/>
                        </a:rPr>
                        <a:t>with Roasted Vegetables (Mixed Peppers, Butternut Squash, Sweet Potato and Carrots) with a Homemade Tomato and Lentil Sauce, Baked and </a:t>
                      </a:r>
                    </a:p>
                    <a:p>
                      <a:pPr algn="l">
                        <a:lnSpc>
                          <a:spcPts val="1960"/>
                        </a:lnSpc>
                      </a:pPr>
                      <a:r>
                        <a:rPr lang="en-US" sz="1400" kern="1200" dirty="0">
                          <a:solidFill>
                            <a:srgbClr val="000000"/>
                          </a:solidFill>
                          <a:latin typeface="Century Gothic" panose="020B0502020202020204" pitchFamily="34" charset="0"/>
                          <a:ea typeface="+mn-ea"/>
                          <a:cs typeface="+mn-cs"/>
                        </a:rPr>
                        <a:t>Topped with Cheese</a:t>
                      </a:r>
                      <a:endParaRPr lang="en-GB" sz="1400" dirty="0">
                        <a:highlight>
                          <a:srgbClr val="FFFF00"/>
                        </a:highlight>
                        <a:latin typeface="Century Gothic" panose="020B0502020202020204" pitchFamily="34" charset="0"/>
                      </a:endParaRPr>
                    </a:p>
                    <a:p>
                      <a:pPr algn="l">
                        <a:lnSpc>
                          <a:spcPts val="1960"/>
                        </a:lnSpc>
                      </a:pPr>
                      <a:endParaRPr lang="en-GB" sz="1400" dirty="0">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hMerge="1">
                  <a:txBody>
                    <a:bodyPr/>
                    <a:lstStyle/>
                    <a:p>
                      <a:pPr algn="l">
                        <a:lnSpc>
                          <a:spcPts val="1960"/>
                        </a:lnSpc>
                      </a:pPr>
                      <a:r>
                        <a:rPr lang="en-US" sz="1400" dirty="0">
                          <a:solidFill>
                            <a:srgbClr val="000000"/>
                          </a:solidFill>
                          <a:highlight>
                            <a:srgbClr val="FFFF00"/>
                          </a:highlight>
                          <a:latin typeface="Canva Sans Bold"/>
                        </a:rPr>
                        <a:t>NEW Caribbean Butterbean Stew with Rice and Peas  </a:t>
                      </a:r>
                      <a:endParaRPr lang="en-GB" sz="1400" dirty="0">
                        <a:highlight>
                          <a:srgbClr val="FFFF00"/>
                        </a:highligh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400" b="1" kern="1200" dirty="0">
                          <a:solidFill>
                            <a:srgbClr val="000000"/>
                          </a:solidFill>
                          <a:latin typeface="Century Gothic" panose="020B0502020202020204" pitchFamily="34" charset="0"/>
                          <a:ea typeface="+mn-ea"/>
                          <a:cs typeface="+mn-cs"/>
                        </a:rPr>
                        <a:t>Vegan Burger with Wedges and Tomato Ketchup</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kern="1200" dirty="0">
                          <a:solidFill>
                            <a:srgbClr val="000000"/>
                          </a:solidFill>
                          <a:latin typeface="Century Gothic" panose="020B0502020202020204" pitchFamily="34" charset="0"/>
                          <a:ea typeface="+mn-ea"/>
                          <a:cs typeface="+mn-cs"/>
                        </a:rPr>
                        <a:t>Forest Green kitchen Vegan Burger Served in a Hot Dog</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kern="1200" dirty="0">
                          <a:solidFill>
                            <a:srgbClr val="000000"/>
                          </a:solidFill>
                          <a:latin typeface="Century Gothic" panose="020B0502020202020204" pitchFamily="34" charset="0"/>
                          <a:ea typeface="+mn-ea"/>
                          <a:cs typeface="+mn-cs"/>
                        </a:rPr>
                        <a:t>Bun with Baked Potato </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kern="1200" dirty="0">
                          <a:solidFill>
                            <a:srgbClr val="000000"/>
                          </a:solidFill>
                          <a:latin typeface="Century Gothic" panose="020B0502020202020204" pitchFamily="34" charset="0"/>
                          <a:ea typeface="+mn-ea"/>
                          <a:cs typeface="+mn-cs"/>
                        </a:rPr>
                        <a:t>Wedges and Tomato Ketchup</a:t>
                      </a:r>
                    </a:p>
                    <a:p>
                      <a:pPr marL="0" marR="0" lvl="0" indent="0" algn="l" defTabSz="914400" rtl="0" eaLnBrk="1" fontAlgn="auto" latinLnBrk="0" hangingPunct="1">
                        <a:lnSpc>
                          <a:spcPts val="1960"/>
                        </a:lnSpc>
                        <a:spcBef>
                          <a:spcPts val="0"/>
                        </a:spcBef>
                        <a:spcAft>
                          <a:spcPts val="0"/>
                        </a:spcAft>
                        <a:buClrTx/>
                        <a:buSzTx/>
                        <a:buFontTx/>
                        <a:buNone/>
                        <a:tabLst/>
                        <a:defRPr/>
                      </a:pPr>
                      <a:endParaRPr lang="en-US" sz="1400" b="0" dirty="0">
                        <a:highlight>
                          <a:srgbClr val="FFFF00"/>
                        </a:highlight>
                        <a:latin typeface="Century Gothic" panose="020B0502020202020204" pitchFamily="34" charset="0"/>
                      </a:endParaRPr>
                    </a:p>
                    <a:p>
                      <a:pPr algn="l" defTabSz="914400">
                        <a:lnSpc>
                          <a:spcPts val="1960"/>
                        </a:lnSpc>
                        <a:tabLst/>
                        <a:defRPr/>
                      </a:pPr>
                      <a:endParaRPr lang="en-GB" sz="1400" dirty="0">
                        <a:highlight>
                          <a:srgbClr val="FFFF00"/>
                        </a:highlight>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400" b="1">
                          <a:solidFill>
                            <a:srgbClr val="000000"/>
                          </a:solidFill>
                          <a:latin typeface="Century Gothic"/>
                        </a:rPr>
                        <a:t>Vegetable Loaf with Roast Potatoes and Gravy</a:t>
                      </a:r>
                    </a:p>
                    <a:p>
                      <a:pPr lvl="0">
                        <a:lnSpc>
                          <a:spcPts val="1960"/>
                        </a:lnSpc>
                      </a:pPr>
                      <a:r>
                        <a:rPr lang="en-US" sz="1400" dirty="0">
                          <a:solidFill>
                            <a:srgbClr val="000000"/>
                          </a:solidFill>
                          <a:latin typeface="Century Gothic"/>
                        </a:rPr>
                        <a:t>Homemade Vegetable Soya Loaf (Lentils, Soya Mince, Onion, </a:t>
                      </a:r>
                      <a:r>
                        <a:rPr lang="en-US" sz="1400" dirty="0" err="1">
                          <a:solidFill>
                            <a:srgbClr val="000000"/>
                          </a:solidFill>
                          <a:latin typeface="Century Gothic"/>
                        </a:rPr>
                        <a:t>Courgette</a:t>
                      </a:r>
                      <a:r>
                        <a:rPr lang="en-US" sz="1400" dirty="0">
                          <a:solidFill>
                            <a:srgbClr val="000000"/>
                          </a:solidFill>
                          <a:latin typeface="Century Gothic"/>
                        </a:rPr>
                        <a:t>, Carrot) Served with Homemade Roast Potato and </a:t>
                      </a:r>
                    </a:p>
                    <a:p>
                      <a:pPr lvl="0">
                        <a:lnSpc>
                          <a:spcPts val="1960"/>
                        </a:lnSpc>
                        <a:defRPr/>
                      </a:pPr>
                      <a:r>
                        <a:rPr lang="en-US" sz="1400">
                          <a:solidFill>
                            <a:srgbClr val="000000"/>
                          </a:solidFill>
                          <a:latin typeface="Century Gothic"/>
                        </a:rPr>
                        <a:t>Gravy</a:t>
                      </a:r>
                      <a:endParaRPr lang="en-GB" sz="140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400" b="1">
                          <a:solidFill>
                            <a:srgbClr val="000000"/>
                          </a:solidFill>
                          <a:latin typeface="Century Gothic"/>
                        </a:rPr>
                        <a:t>Spaghetti and Vegan Soya Bolognese</a:t>
                      </a:r>
                      <a:endParaRPr lang="en-US">
                        <a:latin typeface="Century Gothic"/>
                      </a:endParaRPr>
                    </a:p>
                    <a:p>
                      <a:pPr lvl="0" algn="l">
                        <a:lnSpc>
                          <a:spcPts val="1960"/>
                        </a:lnSpc>
                        <a:buNone/>
                      </a:pPr>
                      <a:r>
                        <a:rPr lang="en-GB" sz="1400" dirty="0">
                          <a:latin typeface="Century Gothic"/>
                        </a:rPr>
                        <a:t>Vegan Soya Mince in a Homemade Tomato Bolognese Sauce with Wholemeal </a:t>
                      </a:r>
                      <a:r>
                        <a:rPr lang="en-GB" sz="1400">
                          <a:latin typeface="Century Gothic"/>
                        </a:rPr>
                        <a:t>Fusilli</a:t>
                      </a:r>
                      <a:r>
                        <a:rPr lang="en-GB" sz="1400" dirty="0">
                          <a:latin typeface="Century Gothic"/>
                        </a:rPr>
                        <a:t> Pasta</a:t>
                      </a:r>
                      <a:endParaRPr lang="en-US" dirty="0">
                        <a:latin typeface="Century Gothic"/>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marL="0" algn="l" defTabSz="914400" rtl="0" eaLnBrk="1" fontAlgn="base" latinLnBrk="0" hangingPunct="1">
                        <a:lnSpc>
                          <a:spcPts val="1960"/>
                        </a:lnSpc>
                      </a:pPr>
                      <a:r>
                        <a:rPr lang="en-US" sz="1400" b="1" kern="1200" dirty="0">
                          <a:solidFill>
                            <a:schemeClr val="dk1"/>
                          </a:solidFill>
                          <a:latin typeface="Century Gothic" panose="020B0502020202020204" pitchFamily="34" charset="0"/>
                          <a:ea typeface="+mn-ea"/>
                          <a:cs typeface="+mn-cs"/>
                        </a:rPr>
                        <a:t>Cheese &amp; Bean Pasty with Chips and Tomato Ketchup</a:t>
                      </a:r>
                    </a:p>
                    <a:p>
                      <a:pPr rtl="0" fontAlgn="base"/>
                      <a:r>
                        <a:rPr lang="en-US" sz="1400" kern="1200" dirty="0">
                          <a:solidFill>
                            <a:schemeClr val="dk1"/>
                          </a:solidFill>
                          <a:latin typeface="Century Gothic" panose="020B0502020202020204" pitchFamily="34" charset="0"/>
                          <a:ea typeface="+mn-ea"/>
                          <a:cs typeface="+mn-cs"/>
                        </a:rPr>
                        <a:t>Homemade Cheddar Cheese and Reduced Sugar &amp; Salt Baked Bean Pasty Served with Oven Baked Chips and Tomato Ketchup</a:t>
                      </a:r>
                    </a:p>
                    <a:p>
                      <a:pPr algn="l">
                        <a:lnSpc>
                          <a:spcPts val="1960"/>
                        </a:lnSpc>
                      </a:pPr>
                      <a:endParaRPr lang="en-US" sz="1400" b="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extLst>
                  <a:ext uri="{0D108BD9-81ED-4DB2-BD59-A6C34878D82A}">
                    <a16:rowId xmlns:a16="http://schemas.microsoft.com/office/drawing/2014/main" val="3403764832"/>
                  </a:ext>
                </a:extLst>
              </a:tr>
              <a:tr h="535371">
                <a:tc gridSpan="6">
                  <a:txBody>
                    <a:bodyPr/>
                    <a:lstStyle/>
                    <a:p>
                      <a:pPr algn="ctr">
                        <a:lnSpc>
                          <a:spcPts val="1960"/>
                        </a:lnSpc>
                      </a:pPr>
                      <a:r>
                        <a:rPr lang="en-US" sz="1400" dirty="0">
                          <a:solidFill>
                            <a:srgbClr val="000000"/>
                          </a:solidFill>
                          <a:latin typeface="Century Gothic" panose="020B0502020202020204" pitchFamily="34" charset="0"/>
                        </a:rPr>
                        <a:t>Each day we serve a choice of two vegetables such as Carrots, Broccoli, Cauliflower, Sweetcorn, Peas, Baked Beans, Green Beans, Cabbage, Peppers.</a:t>
                      </a:r>
                    </a:p>
                    <a:p>
                      <a:pPr marL="0" lvl="0" indent="0" algn="ctr">
                        <a:lnSpc>
                          <a:spcPts val="1960"/>
                        </a:lnSpc>
                        <a:spcBef>
                          <a:spcPct val="0"/>
                        </a:spcBef>
                      </a:pPr>
                      <a:r>
                        <a:rPr lang="en-US" sz="1400" dirty="0">
                          <a:solidFill>
                            <a:srgbClr val="000000"/>
                          </a:solidFill>
                          <a:latin typeface="Century Gothic" panose="020B0502020202020204" pitchFamily="34" charset="0"/>
                        </a:rPr>
                        <a:t>We also serve a daily salad selection for pupils to help themselves to.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a:p>
                  </a:txBody>
                  <a:tcPr/>
                </a:tc>
                <a:tc hMerge="1">
                  <a:txBody>
                    <a:bodyPr/>
                    <a:lstStyle/>
                    <a:p>
                      <a:endParaRPr lang="en-GB"/>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tc hMerge="1">
                  <a:txBody>
                    <a:bodyPr/>
                    <a:lstStyle/>
                    <a:p>
                      <a:endParaRPr lang="en-GB"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BAE1F7"/>
                    </a:solidFill>
                  </a:tcPr>
                </a:tc>
                <a:extLst>
                  <a:ext uri="{0D108BD9-81ED-4DB2-BD59-A6C34878D82A}">
                    <a16:rowId xmlns:a16="http://schemas.microsoft.com/office/drawing/2014/main" val="4224293292"/>
                  </a:ext>
                </a:extLst>
              </a:tr>
              <a:tr h="1544471">
                <a:tc>
                  <a:txBody>
                    <a:bodyPr/>
                    <a:lstStyle/>
                    <a:p>
                      <a:pPr algn="l">
                        <a:lnSpc>
                          <a:spcPts val="1960"/>
                        </a:lnSpc>
                      </a:pPr>
                      <a:r>
                        <a:rPr lang="en-US" sz="1400" b="1" kern="1200" dirty="0">
                          <a:solidFill>
                            <a:srgbClr val="000000"/>
                          </a:solidFill>
                          <a:latin typeface="Century Gothic" panose="020B0502020202020204" pitchFamily="34" charset="0"/>
                          <a:ea typeface="+mn-ea"/>
                          <a:cs typeface="+mn-cs"/>
                        </a:rPr>
                        <a:t>Chocolate Shortbread </a:t>
                      </a:r>
                    </a:p>
                    <a:p>
                      <a:pPr algn="l">
                        <a:lnSpc>
                          <a:spcPts val="1960"/>
                        </a:lnSpc>
                      </a:pPr>
                      <a:r>
                        <a:rPr lang="en-US" sz="1400" kern="1200" dirty="0">
                          <a:solidFill>
                            <a:srgbClr val="000000"/>
                          </a:solidFill>
                          <a:latin typeface="Century Gothic" panose="020B0502020202020204" pitchFamily="34" charset="0"/>
                          <a:ea typeface="+mn-ea"/>
                          <a:cs typeface="+mn-cs"/>
                        </a:rPr>
                        <a:t>A Homemade Chocolate Flavored Shortbread Made with Cocoa Powder</a:t>
                      </a:r>
                    </a:p>
                    <a:p>
                      <a:pPr algn="l">
                        <a:lnSpc>
                          <a:spcPts val="1960"/>
                        </a:lnSpc>
                      </a:pPr>
                      <a:endParaRPr lang="en-GB" sz="1400" dirty="0">
                        <a:latin typeface="Century Gothic" panose="020B0502020202020204" pitchFamily="34" charset="0"/>
                      </a:endParaRPr>
                    </a:p>
                    <a:p>
                      <a:pPr marL="0" marR="0" lvl="0" indent="0" algn="l" defTabSz="914400" rtl="0" eaLnBrk="1" fontAlgn="auto" latinLnBrk="0" hangingPunct="1">
                        <a:lnSpc>
                          <a:spcPts val="1960"/>
                        </a:lnSpc>
                        <a:spcBef>
                          <a:spcPts val="0"/>
                        </a:spcBef>
                        <a:spcAft>
                          <a:spcPts val="0"/>
                        </a:spcAft>
                        <a:buClrTx/>
                        <a:buSzTx/>
                        <a:buFontTx/>
                        <a:buNone/>
                        <a:tabLst/>
                        <a:defRPr/>
                      </a:pPr>
                      <a:endParaRPr lang="en-GB" sz="1400" dirty="0">
                        <a:latin typeface="Century Gothic" panose="020B0502020202020204" pitchFamily="34" charset="0"/>
                      </a:endParaRPr>
                    </a:p>
                    <a:p>
                      <a:pPr marL="0" marR="0" lvl="0" indent="0" algn="l" defTabSz="914400" rtl="0" eaLnBrk="1" fontAlgn="auto" latinLnBrk="0" hangingPunct="1">
                        <a:lnSpc>
                          <a:spcPts val="1960"/>
                        </a:lnSpc>
                        <a:spcBef>
                          <a:spcPts val="0"/>
                        </a:spcBef>
                        <a:spcAft>
                          <a:spcPts val="0"/>
                        </a:spcAft>
                        <a:buClrTx/>
                        <a:buSzTx/>
                        <a:buFontTx/>
                        <a:buNone/>
                        <a:tabLst/>
                        <a:defRPr/>
                      </a:pPr>
                      <a:r>
                        <a:rPr lang="en-GB" sz="1400" dirty="0">
                          <a:latin typeface="Century Gothic" panose="020B0502020202020204" pitchFamily="34" charset="0"/>
                        </a:rPr>
                        <a:t> </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gridSpan="2">
                  <a:txBody>
                    <a:bodyPr/>
                    <a:lstStyle/>
                    <a:p>
                      <a:pPr algn="l">
                        <a:lnSpc>
                          <a:spcPts val="1960"/>
                        </a:lnSpc>
                      </a:pPr>
                      <a:r>
                        <a:rPr lang="en-US" sz="1400" b="1" dirty="0">
                          <a:solidFill>
                            <a:srgbClr val="000000"/>
                          </a:solidFill>
                          <a:latin typeface="Century Gothic" panose="020B0502020202020204" pitchFamily="34" charset="0"/>
                        </a:rPr>
                        <a:t>Apple Pie and Custard</a:t>
                      </a:r>
                    </a:p>
                    <a:p>
                      <a:pPr algn="l">
                        <a:lnSpc>
                          <a:spcPts val="1960"/>
                        </a:lnSpc>
                      </a:pPr>
                      <a:r>
                        <a:rPr lang="en-US" sz="1400" dirty="0">
                          <a:solidFill>
                            <a:schemeClr val="tx1"/>
                          </a:solidFill>
                          <a:latin typeface="Century Gothic" panose="020B0502020202020204" pitchFamily="34" charset="0"/>
                        </a:rPr>
                        <a:t>Homemade Apple filling layered with  Homemade </a:t>
                      </a:r>
                      <a:r>
                        <a:rPr lang="en-US" sz="1400" dirty="0" err="1">
                          <a:solidFill>
                            <a:schemeClr val="tx1"/>
                          </a:solidFill>
                          <a:latin typeface="Century Gothic" panose="020B0502020202020204" pitchFamily="34" charset="0"/>
                        </a:rPr>
                        <a:t>Shortcrust</a:t>
                      </a:r>
                      <a:r>
                        <a:rPr lang="en-US" sz="1400" dirty="0">
                          <a:solidFill>
                            <a:schemeClr val="tx1"/>
                          </a:solidFill>
                          <a:latin typeface="Century Gothic" panose="020B0502020202020204" pitchFamily="34" charset="0"/>
                        </a:rPr>
                        <a:t> Pastry served with Custard</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hMerge="1">
                  <a:txBody>
                    <a:bodyPr/>
                    <a:lstStyle/>
                    <a:p>
                      <a:pPr algn="l">
                        <a:lnSpc>
                          <a:spcPts val="1960"/>
                        </a:lnSpc>
                      </a:pPr>
                      <a:endParaRPr lang="en-US" sz="1400" dirty="0">
                        <a:solidFill>
                          <a:srgbClr val="000000"/>
                        </a:solidFill>
                        <a:latin typeface="Canva Sans"/>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000000"/>
                          </a:solidFill>
                          <a:latin typeface="Century Gothic" panose="020B0502020202020204" pitchFamily="34" charset="0"/>
                        </a:rPr>
                        <a:t>Iced Vanilla Sponge</a:t>
                      </a:r>
                    </a:p>
                    <a:p>
                      <a:pPr algn="l">
                        <a:lnSpc>
                          <a:spcPts val="1960"/>
                        </a:lnSpc>
                      </a:pPr>
                      <a:r>
                        <a:rPr lang="en-US" sz="1400" dirty="0">
                          <a:solidFill>
                            <a:srgbClr val="000000"/>
                          </a:solidFill>
                          <a:latin typeface="Century Gothic" panose="020B0502020202020204" pitchFamily="34" charset="0"/>
                        </a:rPr>
                        <a:t>Homemade Vanilla Sponge Cake Lightly Iced with Icing Sugar</a:t>
                      </a:r>
                      <a:endParaRPr lang="en-GB" sz="1400" dirty="0">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algn="l">
                        <a:lnSpc>
                          <a:spcPts val="1960"/>
                        </a:lnSpc>
                      </a:pPr>
                      <a:r>
                        <a:rPr lang="en-US" sz="1400" b="1" dirty="0">
                          <a:solidFill>
                            <a:srgbClr val="000000"/>
                          </a:solidFill>
                          <a:latin typeface="Century Gothic" panose="020B0502020202020204" pitchFamily="34" charset="0"/>
                        </a:rPr>
                        <a:t>Summer Lemon Cake</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dirty="0">
                          <a:solidFill>
                            <a:srgbClr val="000000"/>
                          </a:solidFill>
                          <a:latin typeface="Century Gothic" panose="020B0502020202020204" pitchFamily="34" charset="0"/>
                        </a:rPr>
                        <a:t>A Homemade Lemon Sponge Cake</a:t>
                      </a:r>
                      <a:endParaRPr lang="en-US" sz="1400" b="0" dirty="0">
                        <a:solidFill>
                          <a:srgbClr val="000000"/>
                        </a:solidFill>
                        <a:latin typeface="Century Gothic" panose="020B050202020202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tc>
                  <a:txBody>
                    <a:bodyPr/>
                    <a:lstStyle/>
                    <a:p>
                      <a:pPr marL="0" marR="0" lvl="0" indent="0" algn="l" defTabSz="914400" rtl="0" eaLnBrk="1" fontAlgn="auto" latinLnBrk="0" hangingPunct="1">
                        <a:lnSpc>
                          <a:spcPts val="1960"/>
                        </a:lnSpc>
                        <a:spcBef>
                          <a:spcPts val="0"/>
                        </a:spcBef>
                        <a:spcAft>
                          <a:spcPts val="0"/>
                        </a:spcAft>
                        <a:buClrTx/>
                        <a:buSzTx/>
                        <a:buFontTx/>
                        <a:buNone/>
                        <a:tabLst/>
                        <a:defRPr/>
                      </a:pPr>
                      <a:r>
                        <a:rPr lang="en-US" sz="1400" b="1" kern="1200" dirty="0">
                          <a:solidFill>
                            <a:srgbClr val="000000"/>
                          </a:solidFill>
                          <a:latin typeface="Century Gothic" panose="020B0502020202020204" pitchFamily="34" charset="0"/>
                          <a:ea typeface="+mn-ea"/>
                          <a:cs typeface="+mn-cs"/>
                        </a:rPr>
                        <a:t>Peaches and Ice Cream</a:t>
                      </a:r>
                    </a:p>
                    <a:p>
                      <a:pPr marL="0" marR="0" lvl="0" indent="0" algn="l" defTabSz="914400" rtl="0" eaLnBrk="1" fontAlgn="auto" latinLnBrk="0" hangingPunct="1">
                        <a:lnSpc>
                          <a:spcPts val="1960"/>
                        </a:lnSpc>
                        <a:spcBef>
                          <a:spcPts val="0"/>
                        </a:spcBef>
                        <a:spcAft>
                          <a:spcPts val="0"/>
                        </a:spcAft>
                        <a:buClrTx/>
                        <a:buSzTx/>
                        <a:buFontTx/>
                        <a:buNone/>
                        <a:tabLst/>
                        <a:defRPr/>
                      </a:pPr>
                      <a:r>
                        <a:rPr lang="en-US" sz="1400" kern="1200" dirty="0">
                          <a:solidFill>
                            <a:srgbClr val="000000"/>
                          </a:solidFill>
                          <a:latin typeface="Century Gothic" panose="020B0502020202020204" pitchFamily="34" charset="0"/>
                          <a:ea typeface="+mn-ea"/>
                          <a:cs typeface="+mn-cs"/>
                        </a:rPr>
                        <a:t>Tinned Peach Slices in Juice with Vanilla Ice Cream</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1E0C2"/>
                    </a:solidFill>
                  </a:tcPr>
                </a:tc>
                <a:extLst>
                  <a:ext uri="{0D108BD9-81ED-4DB2-BD59-A6C34878D82A}">
                    <a16:rowId xmlns:a16="http://schemas.microsoft.com/office/drawing/2014/main" val="1503234578"/>
                  </a:ext>
                </a:extLst>
              </a:tr>
            </a:tbl>
          </a:graphicData>
        </a:graphic>
      </p:graphicFrame>
      <p:sp>
        <p:nvSpPr>
          <p:cNvPr id="8" name="Freeform 8"/>
          <p:cNvSpPr/>
          <p:nvPr/>
        </p:nvSpPr>
        <p:spPr>
          <a:xfrm>
            <a:off x="16170743" y="2161387"/>
            <a:ext cx="718061" cy="963906"/>
          </a:xfrm>
          <a:custGeom>
            <a:avLst/>
            <a:gdLst/>
            <a:ahLst/>
            <a:cxnLst/>
            <a:rect l="l" t="t" r="r" b="b"/>
            <a:pathLst>
              <a:path w="718061" h="963906">
                <a:moveTo>
                  <a:pt x="0" y="0"/>
                </a:moveTo>
                <a:lnTo>
                  <a:pt x="718061" y="0"/>
                </a:lnTo>
                <a:lnTo>
                  <a:pt x="718061" y="963906"/>
                </a:lnTo>
                <a:lnTo>
                  <a:pt x="0" y="963906"/>
                </a:lnTo>
                <a:lnTo>
                  <a:pt x="0" y="0"/>
                </a:lnTo>
                <a:close/>
              </a:path>
            </a:pathLst>
          </a:custGeom>
          <a:blipFill>
            <a:blip r:embed="rId2"/>
            <a:stretch>
              <a:fillRect/>
            </a:stretch>
          </a:blipFill>
        </p:spPr>
        <p:txBody>
          <a:bodyPr/>
          <a:lstStyle/>
          <a:p>
            <a:endParaRPr lang="en-GB" dirty="0"/>
          </a:p>
        </p:txBody>
      </p:sp>
      <p:sp>
        <p:nvSpPr>
          <p:cNvPr id="14" name="Freeform 14"/>
          <p:cNvSpPr/>
          <p:nvPr/>
        </p:nvSpPr>
        <p:spPr>
          <a:xfrm>
            <a:off x="13125136" y="2040892"/>
            <a:ext cx="658423" cy="845272"/>
          </a:xfrm>
          <a:custGeom>
            <a:avLst/>
            <a:gdLst/>
            <a:ahLst/>
            <a:cxnLst/>
            <a:rect l="l" t="t" r="r" b="b"/>
            <a:pathLst>
              <a:path w="658423" h="845272">
                <a:moveTo>
                  <a:pt x="0" y="0"/>
                </a:moveTo>
                <a:lnTo>
                  <a:pt x="658422" y="0"/>
                </a:lnTo>
                <a:lnTo>
                  <a:pt x="658422" y="845272"/>
                </a:lnTo>
                <a:lnTo>
                  <a:pt x="0" y="845272"/>
                </a:lnTo>
                <a:lnTo>
                  <a:pt x="0" y="0"/>
                </a:lnTo>
                <a:close/>
              </a:path>
            </a:pathLst>
          </a:custGeom>
          <a:blipFill>
            <a:blip r:embed="rId3"/>
            <a:stretch>
              <a:fillRect/>
            </a:stretch>
          </a:blipFill>
        </p:spPr>
        <p:txBody>
          <a:bodyPr/>
          <a:lstStyle/>
          <a:p>
            <a:endParaRPr lang="en-GB" dirty="0"/>
          </a:p>
        </p:txBody>
      </p:sp>
      <p:sp>
        <p:nvSpPr>
          <p:cNvPr id="66" name="Freeform 66"/>
          <p:cNvSpPr/>
          <p:nvPr/>
        </p:nvSpPr>
        <p:spPr>
          <a:xfrm>
            <a:off x="6837739" y="1943100"/>
            <a:ext cx="658423" cy="845272"/>
          </a:xfrm>
          <a:custGeom>
            <a:avLst/>
            <a:gdLst/>
            <a:ahLst/>
            <a:cxnLst/>
            <a:rect l="l" t="t" r="r" b="b"/>
            <a:pathLst>
              <a:path w="658423" h="845272">
                <a:moveTo>
                  <a:pt x="0" y="0"/>
                </a:moveTo>
                <a:lnTo>
                  <a:pt x="658423" y="0"/>
                </a:lnTo>
                <a:lnTo>
                  <a:pt x="658423" y="845272"/>
                </a:lnTo>
                <a:lnTo>
                  <a:pt x="0" y="845272"/>
                </a:lnTo>
                <a:lnTo>
                  <a:pt x="0" y="0"/>
                </a:lnTo>
                <a:close/>
              </a:path>
            </a:pathLst>
          </a:custGeom>
          <a:blipFill>
            <a:blip r:embed="rId3"/>
            <a:stretch>
              <a:fillRect/>
            </a:stretch>
          </a:blipFill>
        </p:spPr>
        <p:txBody>
          <a:bodyPr/>
          <a:lstStyle/>
          <a:p>
            <a:endParaRPr lang="en-GB" dirty="0"/>
          </a:p>
        </p:txBody>
      </p:sp>
      <p:sp>
        <p:nvSpPr>
          <p:cNvPr id="79" name="TextBox 79"/>
          <p:cNvSpPr txBox="1"/>
          <p:nvPr/>
        </p:nvSpPr>
        <p:spPr>
          <a:xfrm>
            <a:off x="6735810" y="75151"/>
            <a:ext cx="5379990" cy="1476686"/>
          </a:xfrm>
          <a:prstGeom prst="rect">
            <a:avLst/>
          </a:prstGeom>
        </p:spPr>
        <p:txBody>
          <a:bodyPr wrap="square" lIns="0" tIns="0" rIns="0" bIns="0" rtlCol="0" anchor="t">
            <a:spAutoFit/>
          </a:bodyPr>
          <a:lstStyle/>
          <a:p>
            <a:pPr marL="0" lvl="0" indent="0" algn="ctr">
              <a:lnSpc>
                <a:spcPts val="12880"/>
              </a:lnSpc>
              <a:spcBef>
                <a:spcPct val="0"/>
              </a:spcBef>
            </a:pPr>
            <a:r>
              <a:rPr lang="en-US" sz="9200" spc="-138" dirty="0">
                <a:solidFill>
                  <a:srgbClr val="DDB666"/>
                </a:solidFill>
                <a:latin typeface="Barlow Condensed Bold"/>
              </a:rPr>
              <a:t>WEEK THREE</a:t>
            </a:r>
          </a:p>
        </p:txBody>
      </p:sp>
      <p:pic>
        <p:nvPicPr>
          <p:cNvPr id="3" name="Picture 2" descr="A white text on a black background&#10;&#10;Description automatically generated">
            <a:extLst>
              <a:ext uri="{FF2B5EF4-FFF2-40B4-BE49-F238E27FC236}">
                <a16:creationId xmlns:a16="http://schemas.microsoft.com/office/drawing/2014/main" id="{0C9756C6-9645-220B-BCE2-E7321286C9F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839142" y="202569"/>
            <a:ext cx="2072267" cy="903028"/>
          </a:xfrm>
          <a:prstGeom prst="rect">
            <a:avLst/>
          </a:prstGeom>
        </p:spPr>
      </p:pic>
      <p:grpSp>
        <p:nvGrpSpPr>
          <p:cNvPr id="24" name="Group 24">
            <a:extLst>
              <a:ext uri="{FF2B5EF4-FFF2-40B4-BE49-F238E27FC236}">
                <a16:creationId xmlns:a16="http://schemas.microsoft.com/office/drawing/2014/main" id="{03D2B21F-DC27-DF49-6A59-FF16E3601166}"/>
              </a:ext>
            </a:extLst>
          </p:cNvPr>
          <p:cNvGrpSpPr/>
          <p:nvPr/>
        </p:nvGrpSpPr>
        <p:grpSpPr>
          <a:xfrm>
            <a:off x="3786683" y="4004467"/>
            <a:ext cx="849460" cy="756542"/>
            <a:chOff x="0" y="43144"/>
            <a:chExt cx="1132614" cy="1008722"/>
          </a:xfrm>
        </p:grpSpPr>
        <p:grpSp>
          <p:nvGrpSpPr>
            <p:cNvPr id="25" name="Group 25">
              <a:extLst>
                <a:ext uri="{FF2B5EF4-FFF2-40B4-BE49-F238E27FC236}">
                  <a16:creationId xmlns:a16="http://schemas.microsoft.com/office/drawing/2014/main" id="{44F505FD-1E82-B32B-9AC6-C599A1F02B15}"/>
                </a:ext>
              </a:extLst>
            </p:cNvPr>
            <p:cNvGrpSpPr/>
            <p:nvPr/>
          </p:nvGrpSpPr>
          <p:grpSpPr>
            <a:xfrm>
              <a:off x="0" y="43144"/>
              <a:ext cx="1008722" cy="1008722"/>
              <a:chOff x="0" y="0"/>
              <a:chExt cx="812800" cy="812800"/>
            </a:xfrm>
          </p:grpSpPr>
          <p:sp>
            <p:nvSpPr>
              <p:cNvPr id="29" name="Freeform 26">
                <a:extLst>
                  <a:ext uri="{FF2B5EF4-FFF2-40B4-BE49-F238E27FC236}">
                    <a16:creationId xmlns:a16="http://schemas.microsoft.com/office/drawing/2014/main" id="{0005F8A5-6348-7A1F-4582-2D7A29DEC67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30" name="TextBox 27">
                <a:extLst>
                  <a:ext uri="{FF2B5EF4-FFF2-40B4-BE49-F238E27FC236}">
                    <a16:creationId xmlns:a16="http://schemas.microsoft.com/office/drawing/2014/main" id="{E96183AF-79B2-13ED-FCB5-0862015F308B}"/>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26" name="Freeform 28">
              <a:extLst>
                <a:ext uri="{FF2B5EF4-FFF2-40B4-BE49-F238E27FC236}">
                  <a16:creationId xmlns:a16="http://schemas.microsoft.com/office/drawing/2014/main" id="{C24FEFE8-A7C4-76B2-4C09-6D327DAA2DDA}"/>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GB" dirty="0"/>
            </a:p>
          </p:txBody>
        </p:sp>
        <p:sp>
          <p:nvSpPr>
            <p:cNvPr id="27" name="TextBox 29">
              <a:extLst>
                <a:ext uri="{FF2B5EF4-FFF2-40B4-BE49-F238E27FC236}">
                  <a16:creationId xmlns:a16="http://schemas.microsoft.com/office/drawing/2014/main" id="{AECFE57D-0842-DA35-D7A7-7BCB5FFB8F38}"/>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8" name="TextBox 30">
              <a:extLst>
                <a:ext uri="{FF2B5EF4-FFF2-40B4-BE49-F238E27FC236}">
                  <a16:creationId xmlns:a16="http://schemas.microsoft.com/office/drawing/2014/main" id="{8E904CCB-D2AB-2DAC-E966-03F63D8EED30}"/>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57" name="Group 24">
            <a:extLst>
              <a:ext uri="{FF2B5EF4-FFF2-40B4-BE49-F238E27FC236}">
                <a16:creationId xmlns:a16="http://schemas.microsoft.com/office/drawing/2014/main" id="{6305D3E6-6829-AFE4-2945-A107F4D9CFB5}"/>
              </a:ext>
            </a:extLst>
          </p:cNvPr>
          <p:cNvGrpSpPr/>
          <p:nvPr/>
        </p:nvGrpSpPr>
        <p:grpSpPr>
          <a:xfrm>
            <a:off x="12952536" y="4026436"/>
            <a:ext cx="849460" cy="756542"/>
            <a:chOff x="0" y="43144"/>
            <a:chExt cx="1132614" cy="1008722"/>
          </a:xfrm>
        </p:grpSpPr>
        <p:grpSp>
          <p:nvGrpSpPr>
            <p:cNvPr id="58" name="Group 25">
              <a:extLst>
                <a:ext uri="{FF2B5EF4-FFF2-40B4-BE49-F238E27FC236}">
                  <a16:creationId xmlns:a16="http://schemas.microsoft.com/office/drawing/2014/main" id="{79766FD3-58EA-F98C-BD6A-AD5611C438F6}"/>
                </a:ext>
              </a:extLst>
            </p:cNvPr>
            <p:cNvGrpSpPr/>
            <p:nvPr/>
          </p:nvGrpSpPr>
          <p:grpSpPr>
            <a:xfrm>
              <a:off x="0" y="43144"/>
              <a:ext cx="1008722" cy="1008722"/>
              <a:chOff x="0" y="0"/>
              <a:chExt cx="812800" cy="812800"/>
            </a:xfrm>
          </p:grpSpPr>
          <p:sp>
            <p:nvSpPr>
              <p:cNvPr id="62" name="Freeform 26">
                <a:extLst>
                  <a:ext uri="{FF2B5EF4-FFF2-40B4-BE49-F238E27FC236}">
                    <a16:creationId xmlns:a16="http://schemas.microsoft.com/office/drawing/2014/main" id="{39E5E633-6F01-8D95-C287-D3A7512B61C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63" name="TextBox 27">
                <a:extLst>
                  <a:ext uri="{FF2B5EF4-FFF2-40B4-BE49-F238E27FC236}">
                    <a16:creationId xmlns:a16="http://schemas.microsoft.com/office/drawing/2014/main" id="{402C05B9-981E-785D-0546-D364EF06081F}"/>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59" name="Freeform 28">
              <a:extLst>
                <a:ext uri="{FF2B5EF4-FFF2-40B4-BE49-F238E27FC236}">
                  <a16:creationId xmlns:a16="http://schemas.microsoft.com/office/drawing/2014/main" id="{F42B81E9-623E-54BA-71DA-C28765D90113}"/>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GB" dirty="0"/>
            </a:p>
          </p:txBody>
        </p:sp>
        <p:sp>
          <p:nvSpPr>
            <p:cNvPr id="60" name="TextBox 29">
              <a:extLst>
                <a:ext uri="{FF2B5EF4-FFF2-40B4-BE49-F238E27FC236}">
                  <a16:creationId xmlns:a16="http://schemas.microsoft.com/office/drawing/2014/main" id="{72959902-EE04-3293-ED51-C1E8C17F7BAD}"/>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61" name="TextBox 30">
              <a:extLst>
                <a:ext uri="{FF2B5EF4-FFF2-40B4-BE49-F238E27FC236}">
                  <a16:creationId xmlns:a16="http://schemas.microsoft.com/office/drawing/2014/main" id="{D0F4D484-42A4-CE29-A1FF-ED330CCAAD4D}"/>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75" name="Group 24">
            <a:extLst>
              <a:ext uri="{FF2B5EF4-FFF2-40B4-BE49-F238E27FC236}">
                <a16:creationId xmlns:a16="http://schemas.microsoft.com/office/drawing/2014/main" id="{0B31FA69-EC1F-E882-7856-8734176D80B4}"/>
              </a:ext>
            </a:extLst>
          </p:cNvPr>
          <p:cNvGrpSpPr/>
          <p:nvPr/>
        </p:nvGrpSpPr>
        <p:grpSpPr>
          <a:xfrm>
            <a:off x="3706773" y="6396651"/>
            <a:ext cx="849460" cy="756542"/>
            <a:chOff x="0" y="43144"/>
            <a:chExt cx="1132614" cy="1008722"/>
          </a:xfrm>
        </p:grpSpPr>
        <p:grpSp>
          <p:nvGrpSpPr>
            <p:cNvPr id="76" name="Group 25">
              <a:extLst>
                <a:ext uri="{FF2B5EF4-FFF2-40B4-BE49-F238E27FC236}">
                  <a16:creationId xmlns:a16="http://schemas.microsoft.com/office/drawing/2014/main" id="{C1C4E79D-7EB6-2D38-44D6-B1D5BEBB4B53}"/>
                </a:ext>
              </a:extLst>
            </p:cNvPr>
            <p:cNvGrpSpPr/>
            <p:nvPr/>
          </p:nvGrpSpPr>
          <p:grpSpPr>
            <a:xfrm>
              <a:off x="0" y="43144"/>
              <a:ext cx="1008722" cy="1008722"/>
              <a:chOff x="0" y="0"/>
              <a:chExt cx="812800" cy="812800"/>
            </a:xfrm>
          </p:grpSpPr>
          <p:sp>
            <p:nvSpPr>
              <p:cNvPr id="81" name="Freeform 26">
                <a:extLst>
                  <a:ext uri="{FF2B5EF4-FFF2-40B4-BE49-F238E27FC236}">
                    <a16:creationId xmlns:a16="http://schemas.microsoft.com/office/drawing/2014/main" id="{04281B95-DEBF-BE60-D883-1F9DD3CEFF6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82" name="TextBox 27">
                <a:extLst>
                  <a:ext uri="{FF2B5EF4-FFF2-40B4-BE49-F238E27FC236}">
                    <a16:creationId xmlns:a16="http://schemas.microsoft.com/office/drawing/2014/main" id="{C2A91F65-0358-CBDF-4A29-295CC3AA00FF}"/>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77" name="Freeform 28">
              <a:extLst>
                <a:ext uri="{FF2B5EF4-FFF2-40B4-BE49-F238E27FC236}">
                  <a16:creationId xmlns:a16="http://schemas.microsoft.com/office/drawing/2014/main" id="{7DC2FFB9-E1CF-ECE2-AC63-19BFE1341D74}"/>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GB" dirty="0"/>
            </a:p>
          </p:txBody>
        </p:sp>
        <p:sp>
          <p:nvSpPr>
            <p:cNvPr id="78" name="TextBox 29">
              <a:extLst>
                <a:ext uri="{FF2B5EF4-FFF2-40B4-BE49-F238E27FC236}">
                  <a16:creationId xmlns:a16="http://schemas.microsoft.com/office/drawing/2014/main" id="{6AA1D8F9-0036-C4E7-CEC2-8B871BD95AFE}"/>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80" name="TextBox 30">
              <a:extLst>
                <a:ext uri="{FF2B5EF4-FFF2-40B4-BE49-F238E27FC236}">
                  <a16:creationId xmlns:a16="http://schemas.microsoft.com/office/drawing/2014/main" id="{48867E12-1895-33F5-BD1A-9110BB6CA087}"/>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06" name="Group 94">
            <a:extLst>
              <a:ext uri="{FF2B5EF4-FFF2-40B4-BE49-F238E27FC236}">
                <a16:creationId xmlns:a16="http://schemas.microsoft.com/office/drawing/2014/main" id="{A1B17A56-182A-9096-3010-DDB46D3D00B4}"/>
              </a:ext>
            </a:extLst>
          </p:cNvPr>
          <p:cNvGrpSpPr/>
          <p:nvPr/>
        </p:nvGrpSpPr>
        <p:grpSpPr>
          <a:xfrm>
            <a:off x="2739055" y="8948951"/>
            <a:ext cx="693343" cy="544662"/>
            <a:chOff x="0" y="0"/>
            <a:chExt cx="924457" cy="726216"/>
          </a:xfrm>
        </p:grpSpPr>
        <p:sp>
          <p:nvSpPr>
            <p:cNvPr id="107" name="Freeform 95">
              <a:extLst>
                <a:ext uri="{FF2B5EF4-FFF2-40B4-BE49-F238E27FC236}">
                  <a16:creationId xmlns:a16="http://schemas.microsoft.com/office/drawing/2014/main" id="{0A04B3B8-193D-CBA5-CFFB-2F947ED28888}"/>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GB" dirty="0"/>
            </a:p>
          </p:txBody>
        </p:sp>
        <p:sp>
          <p:nvSpPr>
            <p:cNvPr id="108" name="TextBox 96">
              <a:extLst>
                <a:ext uri="{FF2B5EF4-FFF2-40B4-BE49-F238E27FC236}">
                  <a16:creationId xmlns:a16="http://schemas.microsoft.com/office/drawing/2014/main" id="{1A4B1F9C-48D0-6C5C-34F3-F53426A24E24}"/>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109" name="TextBox 97">
              <a:extLst>
                <a:ext uri="{FF2B5EF4-FFF2-40B4-BE49-F238E27FC236}">
                  <a16:creationId xmlns:a16="http://schemas.microsoft.com/office/drawing/2014/main" id="{DD2FA266-F5C5-81C4-B9E7-0AEDC804F014}"/>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117" name="Group 24">
            <a:extLst>
              <a:ext uri="{FF2B5EF4-FFF2-40B4-BE49-F238E27FC236}">
                <a16:creationId xmlns:a16="http://schemas.microsoft.com/office/drawing/2014/main" id="{3EA34F89-8BFA-6128-F4D1-F712CDF44EEA}"/>
              </a:ext>
            </a:extLst>
          </p:cNvPr>
          <p:cNvGrpSpPr/>
          <p:nvPr/>
        </p:nvGrpSpPr>
        <p:grpSpPr>
          <a:xfrm>
            <a:off x="3522464" y="8781802"/>
            <a:ext cx="849460" cy="756542"/>
            <a:chOff x="0" y="43144"/>
            <a:chExt cx="1132614" cy="1008722"/>
          </a:xfrm>
        </p:grpSpPr>
        <p:grpSp>
          <p:nvGrpSpPr>
            <p:cNvPr id="118" name="Group 25">
              <a:extLst>
                <a:ext uri="{FF2B5EF4-FFF2-40B4-BE49-F238E27FC236}">
                  <a16:creationId xmlns:a16="http://schemas.microsoft.com/office/drawing/2014/main" id="{85EF473D-49C3-5057-E3DA-F075AD919667}"/>
                </a:ext>
              </a:extLst>
            </p:cNvPr>
            <p:cNvGrpSpPr/>
            <p:nvPr/>
          </p:nvGrpSpPr>
          <p:grpSpPr>
            <a:xfrm>
              <a:off x="0" y="43144"/>
              <a:ext cx="1008722" cy="1008722"/>
              <a:chOff x="0" y="0"/>
              <a:chExt cx="812800" cy="812800"/>
            </a:xfrm>
          </p:grpSpPr>
          <p:sp>
            <p:nvSpPr>
              <p:cNvPr id="122" name="Freeform 26">
                <a:extLst>
                  <a:ext uri="{FF2B5EF4-FFF2-40B4-BE49-F238E27FC236}">
                    <a16:creationId xmlns:a16="http://schemas.microsoft.com/office/drawing/2014/main" id="{421ADBAA-23C9-ECA5-8178-BCFA9CF3481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23" name="TextBox 27">
                <a:extLst>
                  <a:ext uri="{FF2B5EF4-FFF2-40B4-BE49-F238E27FC236}">
                    <a16:creationId xmlns:a16="http://schemas.microsoft.com/office/drawing/2014/main" id="{7CEAAFDA-D545-0826-E25E-35F421AE7F61}"/>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19" name="Freeform 28">
              <a:extLst>
                <a:ext uri="{FF2B5EF4-FFF2-40B4-BE49-F238E27FC236}">
                  <a16:creationId xmlns:a16="http://schemas.microsoft.com/office/drawing/2014/main" id="{2A1B4AC9-6C1A-4A1E-CDF6-44C925C1511A}"/>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GB" dirty="0"/>
            </a:p>
          </p:txBody>
        </p:sp>
        <p:sp>
          <p:nvSpPr>
            <p:cNvPr id="120" name="TextBox 29">
              <a:extLst>
                <a:ext uri="{FF2B5EF4-FFF2-40B4-BE49-F238E27FC236}">
                  <a16:creationId xmlns:a16="http://schemas.microsoft.com/office/drawing/2014/main" id="{43CC5BAF-2ECE-51D1-DA89-38D4D75A23E6}"/>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21" name="TextBox 30">
              <a:extLst>
                <a:ext uri="{FF2B5EF4-FFF2-40B4-BE49-F238E27FC236}">
                  <a16:creationId xmlns:a16="http://schemas.microsoft.com/office/drawing/2014/main" id="{4B98970B-1627-AAD0-1F15-B9A21769945E}"/>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133" name="Group 24">
            <a:extLst>
              <a:ext uri="{FF2B5EF4-FFF2-40B4-BE49-F238E27FC236}">
                <a16:creationId xmlns:a16="http://schemas.microsoft.com/office/drawing/2014/main" id="{008BB4BC-979E-FACF-B771-8FE918442474}"/>
              </a:ext>
            </a:extLst>
          </p:cNvPr>
          <p:cNvGrpSpPr/>
          <p:nvPr/>
        </p:nvGrpSpPr>
        <p:grpSpPr>
          <a:xfrm>
            <a:off x="6729412" y="4035879"/>
            <a:ext cx="849460" cy="756542"/>
            <a:chOff x="0" y="43144"/>
            <a:chExt cx="1132614" cy="1008722"/>
          </a:xfrm>
        </p:grpSpPr>
        <p:grpSp>
          <p:nvGrpSpPr>
            <p:cNvPr id="138" name="Group 25">
              <a:extLst>
                <a:ext uri="{FF2B5EF4-FFF2-40B4-BE49-F238E27FC236}">
                  <a16:creationId xmlns:a16="http://schemas.microsoft.com/office/drawing/2014/main" id="{2BC42FD7-1889-2A8A-26E9-A3684B334918}"/>
                </a:ext>
              </a:extLst>
            </p:cNvPr>
            <p:cNvGrpSpPr/>
            <p:nvPr/>
          </p:nvGrpSpPr>
          <p:grpSpPr>
            <a:xfrm>
              <a:off x="0" y="43144"/>
              <a:ext cx="1008722" cy="1008722"/>
              <a:chOff x="0" y="0"/>
              <a:chExt cx="812800" cy="812800"/>
            </a:xfrm>
          </p:grpSpPr>
          <p:sp>
            <p:nvSpPr>
              <p:cNvPr id="142" name="Freeform 26">
                <a:extLst>
                  <a:ext uri="{FF2B5EF4-FFF2-40B4-BE49-F238E27FC236}">
                    <a16:creationId xmlns:a16="http://schemas.microsoft.com/office/drawing/2014/main" id="{89DFC0ED-B56B-A1BD-D8AC-9C8352DD95E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43" name="TextBox 27">
                <a:extLst>
                  <a:ext uri="{FF2B5EF4-FFF2-40B4-BE49-F238E27FC236}">
                    <a16:creationId xmlns:a16="http://schemas.microsoft.com/office/drawing/2014/main" id="{4C2555AB-53A0-0EF1-93A6-FBBA43AE4A92}"/>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39" name="Freeform 28">
              <a:extLst>
                <a:ext uri="{FF2B5EF4-FFF2-40B4-BE49-F238E27FC236}">
                  <a16:creationId xmlns:a16="http://schemas.microsoft.com/office/drawing/2014/main" id="{79E956E7-703E-CD22-1A24-482A10732E74}"/>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GB" dirty="0"/>
            </a:p>
          </p:txBody>
        </p:sp>
        <p:sp>
          <p:nvSpPr>
            <p:cNvPr id="140" name="TextBox 29">
              <a:extLst>
                <a:ext uri="{FF2B5EF4-FFF2-40B4-BE49-F238E27FC236}">
                  <a16:creationId xmlns:a16="http://schemas.microsoft.com/office/drawing/2014/main" id="{06C1E5F3-E726-310F-2199-4BF2C6A9E671}"/>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41" name="TextBox 30">
              <a:extLst>
                <a:ext uri="{FF2B5EF4-FFF2-40B4-BE49-F238E27FC236}">
                  <a16:creationId xmlns:a16="http://schemas.microsoft.com/office/drawing/2014/main" id="{69B3DF04-AC6B-D45C-FDD2-1E5429039143}"/>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145" name="Freeform 66">
            <a:extLst>
              <a:ext uri="{FF2B5EF4-FFF2-40B4-BE49-F238E27FC236}">
                <a16:creationId xmlns:a16="http://schemas.microsoft.com/office/drawing/2014/main" id="{78C5371A-DDD5-B7EF-CE3A-4CBB66865362}"/>
              </a:ext>
            </a:extLst>
          </p:cNvPr>
          <p:cNvSpPr/>
          <p:nvPr/>
        </p:nvSpPr>
        <p:spPr>
          <a:xfrm>
            <a:off x="9972764" y="2040892"/>
            <a:ext cx="658423" cy="845272"/>
          </a:xfrm>
          <a:custGeom>
            <a:avLst/>
            <a:gdLst/>
            <a:ahLst/>
            <a:cxnLst/>
            <a:rect l="l" t="t" r="r" b="b"/>
            <a:pathLst>
              <a:path w="658423" h="845272">
                <a:moveTo>
                  <a:pt x="0" y="0"/>
                </a:moveTo>
                <a:lnTo>
                  <a:pt x="658423" y="0"/>
                </a:lnTo>
                <a:lnTo>
                  <a:pt x="658423" y="845272"/>
                </a:lnTo>
                <a:lnTo>
                  <a:pt x="0" y="845272"/>
                </a:lnTo>
                <a:lnTo>
                  <a:pt x="0" y="0"/>
                </a:lnTo>
                <a:close/>
              </a:path>
            </a:pathLst>
          </a:custGeom>
          <a:blipFill>
            <a:blip r:embed="rId3"/>
            <a:stretch>
              <a:fillRect/>
            </a:stretch>
          </a:blipFill>
        </p:spPr>
        <p:txBody>
          <a:bodyPr/>
          <a:lstStyle/>
          <a:p>
            <a:endParaRPr lang="en-GB" dirty="0"/>
          </a:p>
        </p:txBody>
      </p:sp>
      <p:grpSp>
        <p:nvGrpSpPr>
          <p:cNvPr id="146" name="Group 24">
            <a:extLst>
              <a:ext uri="{FF2B5EF4-FFF2-40B4-BE49-F238E27FC236}">
                <a16:creationId xmlns:a16="http://schemas.microsoft.com/office/drawing/2014/main" id="{5A6F1A2C-481D-5A1D-C70A-AB17B512138D}"/>
              </a:ext>
            </a:extLst>
          </p:cNvPr>
          <p:cNvGrpSpPr/>
          <p:nvPr/>
        </p:nvGrpSpPr>
        <p:grpSpPr>
          <a:xfrm>
            <a:off x="9813477" y="3953667"/>
            <a:ext cx="849460" cy="756542"/>
            <a:chOff x="0" y="43144"/>
            <a:chExt cx="1132614" cy="1008722"/>
          </a:xfrm>
        </p:grpSpPr>
        <p:grpSp>
          <p:nvGrpSpPr>
            <p:cNvPr id="147" name="Group 25">
              <a:extLst>
                <a:ext uri="{FF2B5EF4-FFF2-40B4-BE49-F238E27FC236}">
                  <a16:creationId xmlns:a16="http://schemas.microsoft.com/office/drawing/2014/main" id="{5F0B9CBB-13DF-B80D-A191-0467472A1AA4}"/>
                </a:ext>
              </a:extLst>
            </p:cNvPr>
            <p:cNvGrpSpPr/>
            <p:nvPr/>
          </p:nvGrpSpPr>
          <p:grpSpPr>
            <a:xfrm>
              <a:off x="0" y="43144"/>
              <a:ext cx="1008722" cy="1008722"/>
              <a:chOff x="0" y="0"/>
              <a:chExt cx="812800" cy="812800"/>
            </a:xfrm>
          </p:grpSpPr>
          <p:sp>
            <p:nvSpPr>
              <p:cNvPr id="151" name="Freeform 26">
                <a:extLst>
                  <a:ext uri="{FF2B5EF4-FFF2-40B4-BE49-F238E27FC236}">
                    <a16:creationId xmlns:a16="http://schemas.microsoft.com/office/drawing/2014/main" id="{9D342AB3-CB49-CC41-9475-B1DFCB7C239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94" name="TextBox 27">
                <a:extLst>
                  <a:ext uri="{FF2B5EF4-FFF2-40B4-BE49-F238E27FC236}">
                    <a16:creationId xmlns:a16="http://schemas.microsoft.com/office/drawing/2014/main" id="{95964CBF-EDEA-1288-95A3-A36C525386C4}"/>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48" name="Freeform 28">
              <a:extLst>
                <a:ext uri="{FF2B5EF4-FFF2-40B4-BE49-F238E27FC236}">
                  <a16:creationId xmlns:a16="http://schemas.microsoft.com/office/drawing/2014/main" id="{171647C4-9572-91A9-6577-9B9F80CF833A}"/>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GB" dirty="0"/>
            </a:p>
          </p:txBody>
        </p:sp>
        <p:sp>
          <p:nvSpPr>
            <p:cNvPr id="149" name="TextBox 29">
              <a:extLst>
                <a:ext uri="{FF2B5EF4-FFF2-40B4-BE49-F238E27FC236}">
                  <a16:creationId xmlns:a16="http://schemas.microsoft.com/office/drawing/2014/main" id="{EC52BE43-6822-4ECA-04B4-76E615F3FDCC}"/>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50" name="TextBox 30">
              <a:extLst>
                <a:ext uri="{FF2B5EF4-FFF2-40B4-BE49-F238E27FC236}">
                  <a16:creationId xmlns:a16="http://schemas.microsoft.com/office/drawing/2014/main" id="{7973B004-978B-3456-306F-91BA1BF22D80}"/>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24" name="Group 24">
            <a:extLst>
              <a:ext uri="{FF2B5EF4-FFF2-40B4-BE49-F238E27FC236}">
                <a16:creationId xmlns:a16="http://schemas.microsoft.com/office/drawing/2014/main" id="{BB46A8C7-D131-4A82-1F64-E22B0A09F701}"/>
              </a:ext>
            </a:extLst>
          </p:cNvPr>
          <p:cNvGrpSpPr/>
          <p:nvPr/>
        </p:nvGrpSpPr>
        <p:grpSpPr>
          <a:xfrm>
            <a:off x="6779266" y="6398084"/>
            <a:ext cx="849460" cy="756542"/>
            <a:chOff x="0" y="43144"/>
            <a:chExt cx="1132614" cy="1008722"/>
          </a:xfrm>
        </p:grpSpPr>
        <p:grpSp>
          <p:nvGrpSpPr>
            <p:cNvPr id="225" name="Group 25">
              <a:extLst>
                <a:ext uri="{FF2B5EF4-FFF2-40B4-BE49-F238E27FC236}">
                  <a16:creationId xmlns:a16="http://schemas.microsoft.com/office/drawing/2014/main" id="{ABC07E12-D73D-6D6A-A9B8-3801838DFC05}"/>
                </a:ext>
              </a:extLst>
            </p:cNvPr>
            <p:cNvGrpSpPr/>
            <p:nvPr/>
          </p:nvGrpSpPr>
          <p:grpSpPr>
            <a:xfrm>
              <a:off x="0" y="43144"/>
              <a:ext cx="1008722" cy="1008722"/>
              <a:chOff x="0" y="0"/>
              <a:chExt cx="812800" cy="812800"/>
            </a:xfrm>
          </p:grpSpPr>
          <p:sp>
            <p:nvSpPr>
              <p:cNvPr id="229" name="Freeform 26">
                <a:extLst>
                  <a:ext uri="{FF2B5EF4-FFF2-40B4-BE49-F238E27FC236}">
                    <a16:creationId xmlns:a16="http://schemas.microsoft.com/office/drawing/2014/main" id="{41C1D0F3-9EDE-A80B-2F69-72BB50DA541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230" name="TextBox 27">
                <a:extLst>
                  <a:ext uri="{FF2B5EF4-FFF2-40B4-BE49-F238E27FC236}">
                    <a16:creationId xmlns:a16="http://schemas.microsoft.com/office/drawing/2014/main" id="{4F70A86D-7E9B-4ACB-631E-5B79D333380B}"/>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226" name="Freeform 28">
              <a:extLst>
                <a:ext uri="{FF2B5EF4-FFF2-40B4-BE49-F238E27FC236}">
                  <a16:creationId xmlns:a16="http://schemas.microsoft.com/office/drawing/2014/main" id="{CC8914C6-F268-FC63-6D3A-791D9D6C1BDB}"/>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GB" dirty="0"/>
            </a:p>
          </p:txBody>
        </p:sp>
        <p:sp>
          <p:nvSpPr>
            <p:cNvPr id="227" name="TextBox 29">
              <a:extLst>
                <a:ext uri="{FF2B5EF4-FFF2-40B4-BE49-F238E27FC236}">
                  <a16:creationId xmlns:a16="http://schemas.microsoft.com/office/drawing/2014/main" id="{9FC55CE6-9BAB-3408-955D-38C9576316F6}"/>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28" name="TextBox 30">
              <a:extLst>
                <a:ext uri="{FF2B5EF4-FFF2-40B4-BE49-F238E27FC236}">
                  <a16:creationId xmlns:a16="http://schemas.microsoft.com/office/drawing/2014/main" id="{4192AE3E-90D9-C5E5-1A20-9AEFABBFACF0}"/>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46" name="Group 94">
            <a:extLst>
              <a:ext uri="{FF2B5EF4-FFF2-40B4-BE49-F238E27FC236}">
                <a16:creationId xmlns:a16="http://schemas.microsoft.com/office/drawing/2014/main" id="{6DCBD63B-3E30-DF5A-4676-692CA0AC9719}"/>
              </a:ext>
            </a:extLst>
          </p:cNvPr>
          <p:cNvGrpSpPr/>
          <p:nvPr/>
        </p:nvGrpSpPr>
        <p:grpSpPr>
          <a:xfrm>
            <a:off x="5943600" y="8942238"/>
            <a:ext cx="693343" cy="544662"/>
            <a:chOff x="0" y="0"/>
            <a:chExt cx="924457" cy="726216"/>
          </a:xfrm>
        </p:grpSpPr>
        <p:sp>
          <p:nvSpPr>
            <p:cNvPr id="247" name="Freeform 95">
              <a:extLst>
                <a:ext uri="{FF2B5EF4-FFF2-40B4-BE49-F238E27FC236}">
                  <a16:creationId xmlns:a16="http://schemas.microsoft.com/office/drawing/2014/main" id="{F33CE872-44B2-1BB9-5D97-6FE8BB833DD4}"/>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GB" dirty="0"/>
            </a:p>
          </p:txBody>
        </p:sp>
        <p:sp>
          <p:nvSpPr>
            <p:cNvPr id="248" name="TextBox 96">
              <a:extLst>
                <a:ext uri="{FF2B5EF4-FFF2-40B4-BE49-F238E27FC236}">
                  <a16:creationId xmlns:a16="http://schemas.microsoft.com/office/drawing/2014/main" id="{C00C468A-7E31-8F45-CC6F-FFD094F22F40}"/>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249" name="TextBox 97">
              <a:extLst>
                <a:ext uri="{FF2B5EF4-FFF2-40B4-BE49-F238E27FC236}">
                  <a16:creationId xmlns:a16="http://schemas.microsoft.com/office/drawing/2014/main" id="{3EBF3369-EC01-7EC6-7E90-F7FA8C536EC2}"/>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251" name="Group 94">
            <a:extLst>
              <a:ext uri="{FF2B5EF4-FFF2-40B4-BE49-F238E27FC236}">
                <a16:creationId xmlns:a16="http://schemas.microsoft.com/office/drawing/2014/main" id="{F923A085-4C73-5077-FA24-33FFCC481A41}"/>
              </a:ext>
            </a:extLst>
          </p:cNvPr>
          <p:cNvGrpSpPr/>
          <p:nvPr/>
        </p:nvGrpSpPr>
        <p:grpSpPr>
          <a:xfrm>
            <a:off x="9004081" y="8965719"/>
            <a:ext cx="693343" cy="544662"/>
            <a:chOff x="0" y="0"/>
            <a:chExt cx="924457" cy="726216"/>
          </a:xfrm>
        </p:grpSpPr>
        <p:sp>
          <p:nvSpPr>
            <p:cNvPr id="252" name="Freeform 95">
              <a:extLst>
                <a:ext uri="{FF2B5EF4-FFF2-40B4-BE49-F238E27FC236}">
                  <a16:creationId xmlns:a16="http://schemas.microsoft.com/office/drawing/2014/main" id="{3E9E4AA4-35EB-5D4B-41A2-746BCDCF338D}"/>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GB" dirty="0"/>
            </a:p>
          </p:txBody>
        </p:sp>
        <p:sp>
          <p:nvSpPr>
            <p:cNvPr id="253" name="TextBox 96">
              <a:extLst>
                <a:ext uri="{FF2B5EF4-FFF2-40B4-BE49-F238E27FC236}">
                  <a16:creationId xmlns:a16="http://schemas.microsoft.com/office/drawing/2014/main" id="{CC1AB534-728A-5DE0-EE72-ABCF447DFE77}"/>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254" name="TextBox 97">
              <a:extLst>
                <a:ext uri="{FF2B5EF4-FFF2-40B4-BE49-F238E27FC236}">
                  <a16:creationId xmlns:a16="http://schemas.microsoft.com/office/drawing/2014/main" id="{09095EBF-9556-BAF5-0E3B-D4B08FA6D3B1}"/>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grpSp>
        <p:nvGrpSpPr>
          <p:cNvPr id="255" name="Group 24">
            <a:extLst>
              <a:ext uri="{FF2B5EF4-FFF2-40B4-BE49-F238E27FC236}">
                <a16:creationId xmlns:a16="http://schemas.microsoft.com/office/drawing/2014/main" id="{2F95E1A5-DD5B-67AB-E0C5-23EE3907645F}"/>
              </a:ext>
            </a:extLst>
          </p:cNvPr>
          <p:cNvGrpSpPr/>
          <p:nvPr/>
        </p:nvGrpSpPr>
        <p:grpSpPr>
          <a:xfrm>
            <a:off x="9839095" y="8739873"/>
            <a:ext cx="849460" cy="756542"/>
            <a:chOff x="0" y="43144"/>
            <a:chExt cx="1132614" cy="1008722"/>
          </a:xfrm>
        </p:grpSpPr>
        <p:grpSp>
          <p:nvGrpSpPr>
            <p:cNvPr id="256" name="Group 25">
              <a:extLst>
                <a:ext uri="{FF2B5EF4-FFF2-40B4-BE49-F238E27FC236}">
                  <a16:creationId xmlns:a16="http://schemas.microsoft.com/office/drawing/2014/main" id="{CBA82660-D8C2-1B4D-B109-633803708424}"/>
                </a:ext>
              </a:extLst>
            </p:cNvPr>
            <p:cNvGrpSpPr/>
            <p:nvPr/>
          </p:nvGrpSpPr>
          <p:grpSpPr>
            <a:xfrm>
              <a:off x="0" y="43144"/>
              <a:ext cx="1008722" cy="1008722"/>
              <a:chOff x="0" y="0"/>
              <a:chExt cx="812800" cy="812800"/>
            </a:xfrm>
          </p:grpSpPr>
          <p:sp>
            <p:nvSpPr>
              <p:cNvPr id="260" name="Freeform 26">
                <a:extLst>
                  <a:ext uri="{FF2B5EF4-FFF2-40B4-BE49-F238E27FC236}">
                    <a16:creationId xmlns:a16="http://schemas.microsoft.com/office/drawing/2014/main" id="{545EC7B6-2673-1C93-233F-4000CEC7DFC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261" name="TextBox 27">
                <a:extLst>
                  <a:ext uri="{FF2B5EF4-FFF2-40B4-BE49-F238E27FC236}">
                    <a16:creationId xmlns:a16="http://schemas.microsoft.com/office/drawing/2014/main" id="{5901F3AC-BCE8-CF96-1D07-D872F6D2812A}"/>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257" name="Freeform 28">
              <a:extLst>
                <a:ext uri="{FF2B5EF4-FFF2-40B4-BE49-F238E27FC236}">
                  <a16:creationId xmlns:a16="http://schemas.microsoft.com/office/drawing/2014/main" id="{F3D0A978-FC59-4DED-786F-DCE2B50C6BF8}"/>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GB" dirty="0"/>
            </a:p>
          </p:txBody>
        </p:sp>
        <p:sp>
          <p:nvSpPr>
            <p:cNvPr id="258" name="TextBox 29">
              <a:extLst>
                <a:ext uri="{FF2B5EF4-FFF2-40B4-BE49-F238E27FC236}">
                  <a16:creationId xmlns:a16="http://schemas.microsoft.com/office/drawing/2014/main" id="{DAD91EE5-ED11-0A08-D1FC-407DCB0EADD6}"/>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59" name="TextBox 30">
              <a:extLst>
                <a:ext uri="{FF2B5EF4-FFF2-40B4-BE49-F238E27FC236}">
                  <a16:creationId xmlns:a16="http://schemas.microsoft.com/office/drawing/2014/main" id="{8964B9CD-8A09-20CA-1953-BC313B079F38}"/>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62" name="Group 24">
            <a:extLst>
              <a:ext uri="{FF2B5EF4-FFF2-40B4-BE49-F238E27FC236}">
                <a16:creationId xmlns:a16="http://schemas.microsoft.com/office/drawing/2014/main" id="{73B63375-6177-644A-6D48-8D818E4C363C}"/>
              </a:ext>
            </a:extLst>
          </p:cNvPr>
          <p:cNvGrpSpPr/>
          <p:nvPr/>
        </p:nvGrpSpPr>
        <p:grpSpPr>
          <a:xfrm>
            <a:off x="13019585" y="8732460"/>
            <a:ext cx="849460" cy="756542"/>
            <a:chOff x="0" y="43144"/>
            <a:chExt cx="1132614" cy="1008722"/>
          </a:xfrm>
        </p:grpSpPr>
        <p:grpSp>
          <p:nvGrpSpPr>
            <p:cNvPr id="263" name="Group 25">
              <a:extLst>
                <a:ext uri="{FF2B5EF4-FFF2-40B4-BE49-F238E27FC236}">
                  <a16:creationId xmlns:a16="http://schemas.microsoft.com/office/drawing/2014/main" id="{545B5E6E-2CBF-3D03-DAF0-4A87B124712B}"/>
                </a:ext>
              </a:extLst>
            </p:cNvPr>
            <p:cNvGrpSpPr/>
            <p:nvPr/>
          </p:nvGrpSpPr>
          <p:grpSpPr>
            <a:xfrm>
              <a:off x="0" y="43144"/>
              <a:ext cx="1008722" cy="1008722"/>
              <a:chOff x="0" y="0"/>
              <a:chExt cx="812800" cy="812800"/>
            </a:xfrm>
          </p:grpSpPr>
          <p:sp>
            <p:nvSpPr>
              <p:cNvPr id="267" name="Freeform 26">
                <a:extLst>
                  <a:ext uri="{FF2B5EF4-FFF2-40B4-BE49-F238E27FC236}">
                    <a16:creationId xmlns:a16="http://schemas.microsoft.com/office/drawing/2014/main" id="{D5B70B6D-E816-096A-AED6-D3D03D767F2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268" name="TextBox 27">
                <a:extLst>
                  <a:ext uri="{FF2B5EF4-FFF2-40B4-BE49-F238E27FC236}">
                    <a16:creationId xmlns:a16="http://schemas.microsoft.com/office/drawing/2014/main" id="{49FAFD25-C8B1-D6D0-C0B0-96B858690AD6}"/>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264" name="Freeform 28">
              <a:extLst>
                <a:ext uri="{FF2B5EF4-FFF2-40B4-BE49-F238E27FC236}">
                  <a16:creationId xmlns:a16="http://schemas.microsoft.com/office/drawing/2014/main" id="{20C52F5E-05CA-518A-B0A4-F729CDA32E14}"/>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GB" dirty="0"/>
            </a:p>
          </p:txBody>
        </p:sp>
        <p:sp>
          <p:nvSpPr>
            <p:cNvPr id="265" name="TextBox 29">
              <a:extLst>
                <a:ext uri="{FF2B5EF4-FFF2-40B4-BE49-F238E27FC236}">
                  <a16:creationId xmlns:a16="http://schemas.microsoft.com/office/drawing/2014/main" id="{2237CBE0-CD99-B653-ADE5-40CE9811D244}"/>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266" name="TextBox 30">
              <a:extLst>
                <a:ext uri="{FF2B5EF4-FFF2-40B4-BE49-F238E27FC236}">
                  <a16:creationId xmlns:a16="http://schemas.microsoft.com/office/drawing/2014/main" id="{8FAA0EAE-3FF6-623A-EB84-DAFD1ED77D6C}"/>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sp>
        <p:nvSpPr>
          <p:cNvPr id="4" name="Rectangle 3">
            <a:extLst>
              <a:ext uri="{FF2B5EF4-FFF2-40B4-BE49-F238E27FC236}">
                <a16:creationId xmlns:a16="http://schemas.microsoft.com/office/drawing/2014/main" id="{F08742DD-6AFB-7163-1C94-D7CB95093F79}"/>
              </a:ext>
            </a:extLst>
          </p:cNvPr>
          <p:cNvSpPr/>
          <p:nvPr/>
        </p:nvSpPr>
        <p:spPr>
          <a:xfrm>
            <a:off x="911949" y="9563100"/>
            <a:ext cx="16385451" cy="609603"/>
          </a:xfrm>
          <a:prstGeom prst="rect">
            <a:avLst/>
          </a:prstGeom>
          <a:solidFill>
            <a:srgbClr val="DDB6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dirty="0">
                <a:latin typeface="Barlow Condensed Bold" panose="020B0604020202020204" charset="0"/>
              </a:rPr>
              <a:t>This information should not be used to manage allergies or intolerances as not all ingredients may be listed out. Please let us know if your child has an allergy or intolerance.</a:t>
            </a:r>
          </a:p>
        </p:txBody>
      </p:sp>
      <p:sp>
        <p:nvSpPr>
          <p:cNvPr id="2" name="Freeform 23">
            <a:extLst>
              <a:ext uri="{FF2B5EF4-FFF2-40B4-BE49-F238E27FC236}">
                <a16:creationId xmlns:a16="http://schemas.microsoft.com/office/drawing/2014/main" id="{59C947B7-0013-2CE6-F0DC-E3E6522F6011}"/>
              </a:ext>
            </a:extLst>
          </p:cNvPr>
          <p:cNvSpPr/>
          <p:nvPr/>
        </p:nvSpPr>
        <p:spPr>
          <a:xfrm flipH="1">
            <a:off x="6280809" y="4070252"/>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en-GB" dirty="0"/>
          </a:p>
        </p:txBody>
      </p:sp>
      <p:grpSp>
        <p:nvGrpSpPr>
          <p:cNvPr id="15" name="Group 24">
            <a:extLst>
              <a:ext uri="{FF2B5EF4-FFF2-40B4-BE49-F238E27FC236}">
                <a16:creationId xmlns:a16="http://schemas.microsoft.com/office/drawing/2014/main" id="{02233E79-D099-6C5D-97F7-833E12F9E97B}"/>
              </a:ext>
            </a:extLst>
          </p:cNvPr>
          <p:cNvGrpSpPr/>
          <p:nvPr/>
        </p:nvGrpSpPr>
        <p:grpSpPr>
          <a:xfrm>
            <a:off x="12979065" y="6384437"/>
            <a:ext cx="849460" cy="756542"/>
            <a:chOff x="0" y="43144"/>
            <a:chExt cx="1132614" cy="1008722"/>
          </a:xfrm>
        </p:grpSpPr>
        <p:grpSp>
          <p:nvGrpSpPr>
            <p:cNvPr id="16" name="Group 25">
              <a:extLst>
                <a:ext uri="{FF2B5EF4-FFF2-40B4-BE49-F238E27FC236}">
                  <a16:creationId xmlns:a16="http://schemas.microsoft.com/office/drawing/2014/main" id="{3FE83CBD-A267-4B5B-30A5-12412B388115}"/>
                </a:ext>
              </a:extLst>
            </p:cNvPr>
            <p:cNvGrpSpPr/>
            <p:nvPr/>
          </p:nvGrpSpPr>
          <p:grpSpPr>
            <a:xfrm>
              <a:off x="0" y="43144"/>
              <a:ext cx="1008722" cy="1008722"/>
              <a:chOff x="0" y="0"/>
              <a:chExt cx="812800" cy="812800"/>
            </a:xfrm>
          </p:grpSpPr>
          <p:sp>
            <p:nvSpPr>
              <p:cNvPr id="20" name="Freeform 26">
                <a:extLst>
                  <a:ext uri="{FF2B5EF4-FFF2-40B4-BE49-F238E27FC236}">
                    <a16:creationId xmlns:a16="http://schemas.microsoft.com/office/drawing/2014/main" id="{3C326A22-A63D-4156-AEF8-BF977F5107F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21" name="TextBox 27">
                <a:extLst>
                  <a:ext uri="{FF2B5EF4-FFF2-40B4-BE49-F238E27FC236}">
                    <a16:creationId xmlns:a16="http://schemas.microsoft.com/office/drawing/2014/main" id="{3443444F-4C47-765D-3996-3B263DB660E4}"/>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7" name="Freeform 28">
              <a:extLst>
                <a:ext uri="{FF2B5EF4-FFF2-40B4-BE49-F238E27FC236}">
                  <a16:creationId xmlns:a16="http://schemas.microsoft.com/office/drawing/2014/main" id="{C90FDB8A-8F6E-67AE-4FFB-12A75C848B28}"/>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GB" dirty="0"/>
            </a:p>
          </p:txBody>
        </p:sp>
        <p:sp>
          <p:nvSpPr>
            <p:cNvPr id="18" name="TextBox 29">
              <a:extLst>
                <a:ext uri="{FF2B5EF4-FFF2-40B4-BE49-F238E27FC236}">
                  <a16:creationId xmlns:a16="http://schemas.microsoft.com/office/drawing/2014/main" id="{958CD482-4FEE-A52F-FFEB-AED76D9EEFD9}"/>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9" name="TextBox 30">
              <a:extLst>
                <a:ext uri="{FF2B5EF4-FFF2-40B4-BE49-F238E27FC236}">
                  <a16:creationId xmlns:a16="http://schemas.microsoft.com/office/drawing/2014/main" id="{C64B1A98-7C52-CF58-D414-07964E8C446B}"/>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22" name="Group 24">
            <a:extLst>
              <a:ext uri="{FF2B5EF4-FFF2-40B4-BE49-F238E27FC236}">
                <a16:creationId xmlns:a16="http://schemas.microsoft.com/office/drawing/2014/main" id="{4EB5249A-DE4D-3415-A172-B02F3310D827}"/>
              </a:ext>
            </a:extLst>
          </p:cNvPr>
          <p:cNvGrpSpPr/>
          <p:nvPr/>
        </p:nvGrpSpPr>
        <p:grpSpPr>
          <a:xfrm>
            <a:off x="9875720" y="6334587"/>
            <a:ext cx="849460" cy="756542"/>
            <a:chOff x="0" y="43144"/>
            <a:chExt cx="1132614" cy="1008722"/>
          </a:xfrm>
        </p:grpSpPr>
        <p:grpSp>
          <p:nvGrpSpPr>
            <p:cNvPr id="23" name="Group 25">
              <a:extLst>
                <a:ext uri="{FF2B5EF4-FFF2-40B4-BE49-F238E27FC236}">
                  <a16:creationId xmlns:a16="http://schemas.microsoft.com/office/drawing/2014/main" id="{4D1EBA5A-282B-4BE3-F9BC-0792F46187DC}"/>
                </a:ext>
              </a:extLst>
            </p:cNvPr>
            <p:cNvGrpSpPr/>
            <p:nvPr/>
          </p:nvGrpSpPr>
          <p:grpSpPr>
            <a:xfrm>
              <a:off x="0" y="43144"/>
              <a:ext cx="1008722" cy="1008722"/>
              <a:chOff x="0" y="0"/>
              <a:chExt cx="812800" cy="812800"/>
            </a:xfrm>
          </p:grpSpPr>
          <p:sp>
            <p:nvSpPr>
              <p:cNvPr id="34" name="Freeform 26">
                <a:extLst>
                  <a:ext uri="{FF2B5EF4-FFF2-40B4-BE49-F238E27FC236}">
                    <a16:creationId xmlns:a16="http://schemas.microsoft.com/office/drawing/2014/main" id="{CAE25DB6-0287-E125-1EB4-B2C72414F83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35" name="TextBox 27">
                <a:extLst>
                  <a:ext uri="{FF2B5EF4-FFF2-40B4-BE49-F238E27FC236}">
                    <a16:creationId xmlns:a16="http://schemas.microsoft.com/office/drawing/2014/main" id="{10309715-C986-A524-8065-938B6C74CC7C}"/>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31" name="Freeform 28">
              <a:extLst>
                <a:ext uri="{FF2B5EF4-FFF2-40B4-BE49-F238E27FC236}">
                  <a16:creationId xmlns:a16="http://schemas.microsoft.com/office/drawing/2014/main" id="{478BFD48-92B9-5955-2C38-685620B1F9DD}"/>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GB" dirty="0"/>
            </a:p>
          </p:txBody>
        </p:sp>
        <p:sp>
          <p:nvSpPr>
            <p:cNvPr id="32" name="TextBox 29">
              <a:extLst>
                <a:ext uri="{FF2B5EF4-FFF2-40B4-BE49-F238E27FC236}">
                  <a16:creationId xmlns:a16="http://schemas.microsoft.com/office/drawing/2014/main" id="{F731355C-C522-2CBA-C610-8FC90C9C88D3}"/>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33" name="TextBox 30">
              <a:extLst>
                <a:ext uri="{FF2B5EF4-FFF2-40B4-BE49-F238E27FC236}">
                  <a16:creationId xmlns:a16="http://schemas.microsoft.com/office/drawing/2014/main" id="{B48CD649-622A-FBC3-9DB8-07621EFE3B2F}"/>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grpSp>
        <p:nvGrpSpPr>
          <p:cNvPr id="37" name="Group 94">
            <a:extLst>
              <a:ext uri="{FF2B5EF4-FFF2-40B4-BE49-F238E27FC236}">
                <a16:creationId xmlns:a16="http://schemas.microsoft.com/office/drawing/2014/main" id="{60E47AAB-C5A5-45F0-E19F-98F68666983C}"/>
              </a:ext>
            </a:extLst>
          </p:cNvPr>
          <p:cNvGrpSpPr/>
          <p:nvPr/>
        </p:nvGrpSpPr>
        <p:grpSpPr>
          <a:xfrm>
            <a:off x="12279544" y="8932522"/>
            <a:ext cx="693343" cy="544662"/>
            <a:chOff x="0" y="0"/>
            <a:chExt cx="924457" cy="726216"/>
          </a:xfrm>
        </p:grpSpPr>
        <p:sp>
          <p:nvSpPr>
            <p:cNvPr id="38" name="Freeform 95">
              <a:extLst>
                <a:ext uri="{FF2B5EF4-FFF2-40B4-BE49-F238E27FC236}">
                  <a16:creationId xmlns:a16="http://schemas.microsoft.com/office/drawing/2014/main" id="{9C531479-7558-06CE-198F-373BC09CA97D}"/>
                </a:ext>
              </a:extLst>
            </p:cNvPr>
            <p:cNvSpPr/>
            <p:nvPr/>
          </p:nvSpPr>
          <p:spPr>
            <a:xfrm>
              <a:off x="115753" y="0"/>
              <a:ext cx="808704" cy="726216"/>
            </a:xfrm>
            <a:custGeom>
              <a:avLst/>
              <a:gdLst/>
              <a:ahLst/>
              <a:cxnLst/>
              <a:rect l="l" t="t" r="r" b="b"/>
              <a:pathLst>
                <a:path w="808704" h="726216">
                  <a:moveTo>
                    <a:pt x="0" y="0"/>
                  </a:moveTo>
                  <a:lnTo>
                    <a:pt x="808705" y="0"/>
                  </a:lnTo>
                  <a:lnTo>
                    <a:pt x="808705" y="726216"/>
                  </a:lnTo>
                  <a:lnTo>
                    <a:pt x="0" y="72621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GB" dirty="0"/>
            </a:p>
          </p:txBody>
        </p:sp>
        <p:sp>
          <p:nvSpPr>
            <p:cNvPr id="39" name="TextBox 96">
              <a:extLst>
                <a:ext uri="{FF2B5EF4-FFF2-40B4-BE49-F238E27FC236}">
                  <a16:creationId xmlns:a16="http://schemas.microsoft.com/office/drawing/2014/main" id="{41EB795A-BE49-784A-CEA8-05946D4245C9}"/>
                </a:ext>
              </a:extLst>
            </p:cNvPr>
            <p:cNvSpPr txBox="1"/>
            <p:nvPr/>
          </p:nvSpPr>
          <p:spPr>
            <a:xfrm>
              <a:off x="96104" y="283129"/>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sugar</a:t>
              </a:r>
            </a:p>
          </p:txBody>
        </p:sp>
        <p:sp>
          <p:nvSpPr>
            <p:cNvPr id="40" name="TextBox 97">
              <a:extLst>
                <a:ext uri="{FF2B5EF4-FFF2-40B4-BE49-F238E27FC236}">
                  <a16:creationId xmlns:a16="http://schemas.microsoft.com/office/drawing/2014/main" id="{D4F4F74B-9F20-F1D8-6757-10C17AC19090}"/>
                </a:ext>
              </a:extLst>
            </p:cNvPr>
            <p:cNvSpPr txBox="1"/>
            <p:nvPr/>
          </p:nvSpPr>
          <p:spPr>
            <a:xfrm>
              <a:off x="0" y="117394"/>
              <a:ext cx="828353" cy="302894"/>
            </a:xfrm>
            <a:prstGeom prst="rect">
              <a:avLst/>
            </a:prstGeom>
          </p:spPr>
          <p:txBody>
            <a:bodyPr lIns="0" tIns="0" rIns="0" bIns="0" rtlCol="0" anchor="t">
              <a:spAutoFit/>
            </a:bodyPr>
            <a:lstStyle/>
            <a:p>
              <a:pPr algn="ctr">
                <a:lnSpc>
                  <a:spcPts val="1683"/>
                </a:lnSpc>
              </a:pPr>
              <a:r>
                <a:rPr lang="en-US" sz="1650" dirty="0">
                  <a:solidFill>
                    <a:srgbClr val="FFFCF5"/>
                  </a:solidFill>
                  <a:latin typeface="Playfair Display Heavy"/>
                </a:rPr>
                <a:t>low</a:t>
              </a:r>
            </a:p>
          </p:txBody>
        </p:sp>
      </p:grpSp>
      <p:sp>
        <p:nvSpPr>
          <p:cNvPr id="97" name="Freeform 23">
            <a:extLst>
              <a:ext uri="{FF2B5EF4-FFF2-40B4-BE49-F238E27FC236}">
                <a16:creationId xmlns:a16="http://schemas.microsoft.com/office/drawing/2014/main" id="{FCA7DF35-3EFA-EC2D-5D65-3740950551F5}"/>
              </a:ext>
            </a:extLst>
          </p:cNvPr>
          <p:cNvSpPr/>
          <p:nvPr/>
        </p:nvSpPr>
        <p:spPr>
          <a:xfrm flipH="1">
            <a:off x="3252631" y="4019308"/>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en-GB" dirty="0"/>
          </a:p>
        </p:txBody>
      </p:sp>
      <p:sp>
        <p:nvSpPr>
          <p:cNvPr id="98" name="Freeform 23">
            <a:extLst>
              <a:ext uri="{FF2B5EF4-FFF2-40B4-BE49-F238E27FC236}">
                <a16:creationId xmlns:a16="http://schemas.microsoft.com/office/drawing/2014/main" id="{F04FE912-F637-D12F-12E5-70032E23BD55}"/>
              </a:ext>
            </a:extLst>
          </p:cNvPr>
          <p:cNvSpPr/>
          <p:nvPr/>
        </p:nvSpPr>
        <p:spPr>
          <a:xfrm flipH="1">
            <a:off x="3138293" y="6457446"/>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en-GB"/>
          </a:p>
        </p:txBody>
      </p:sp>
      <p:pic>
        <p:nvPicPr>
          <p:cNvPr id="100" name="Picture 99">
            <a:extLst>
              <a:ext uri="{FF2B5EF4-FFF2-40B4-BE49-F238E27FC236}">
                <a16:creationId xmlns:a16="http://schemas.microsoft.com/office/drawing/2014/main" id="{85C2A764-2ABE-563B-014D-55F25ADD1AE8}"/>
              </a:ext>
            </a:extLst>
          </p:cNvPr>
          <p:cNvPicPr>
            <a:picLocks noChangeAspect="1"/>
          </p:cNvPicPr>
          <p:nvPr/>
        </p:nvPicPr>
        <p:blipFill>
          <a:blip r:embed="rId11"/>
          <a:stretch>
            <a:fillRect/>
          </a:stretch>
        </p:blipFill>
        <p:spPr>
          <a:xfrm>
            <a:off x="9108236" y="6594287"/>
            <a:ext cx="736021" cy="495687"/>
          </a:xfrm>
          <a:prstGeom prst="rect">
            <a:avLst/>
          </a:prstGeom>
        </p:spPr>
      </p:pic>
      <p:pic>
        <p:nvPicPr>
          <p:cNvPr id="101" name="Picture 100">
            <a:extLst>
              <a:ext uri="{FF2B5EF4-FFF2-40B4-BE49-F238E27FC236}">
                <a16:creationId xmlns:a16="http://schemas.microsoft.com/office/drawing/2014/main" id="{36099959-DB67-6820-4BCC-450CE5BD71F5}"/>
              </a:ext>
            </a:extLst>
          </p:cNvPr>
          <p:cNvPicPr>
            <a:picLocks noChangeAspect="1"/>
          </p:cNvPicPr>
          <p:nvPr/>
        </p:nvPicPr>
        <p:blipFill>
          <a:blip r:embed="rId11"/>
          <a:stretch>
            <a:fillRect/>
          </a:stretch>
        </p:blipFill>
        <p:spPr>
          <a:xfrm>
            <a:off x="12111220" y="6631138"/>
            <a:ext cx="736021" cy="495687"/>
          </a:xfrm>
          <a:prstGeom prst="rect">
            <a:avLst/>
          </a:prstGeom>
        </p:spPr>
      </p:pic>
      <p:sp>
        <p:nvSpPr>
          <p:cNvPr id="102" name="Freeform 93">
            <a:extLst>
              <a:ext uri="{FF2B5EF4-FFF2-40B4-BE49-F238E27FC236}">
                <a16:creationId xmlns:a16="http://schemas.microsoft.com/office/drawing/2014/main" id="{B73AADF7-1198-8B88-025C-DA4DEC5F7201}"/>
              </a:ext>
            </a:extLst>
          </p:cNvPr>
          <p:cNvSpPr/>
          <p:nvPr/>
        </p:nvSpPr>
        <p:spPr>
          <a:xfrm>
            <a:off x="6768819" y="8943686"/>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en-GB" dirty="0"/>
          </a:p>
        </p:txBody>
      </p:sp>
      <p:pic>
        <p:nvPicPr>
          <p:cNvPr id="103" name="Picture 102">
            <a:extLst>
              <a:ext uri="{FF2B5EF4-FFF2-40B4-BE49-F238E27FC236}">
                <a16:creationId xmlns:a16="http://schemas.microsoft.com/office/drawing/2014/main" id="{0B82E4F6-D447-42D3-F7AD-3E2CAAAF9FEB}"/>
              </a:ext>
            </a:extLst>
          </p:cNvPr>
          <p:cNvPicPr>
            <a:picLocks noChangeAspect="1"/>
          </p:cNvPicPr>
          <p:nvPr/>
        </p:nvPicPr>
        <p:blipFill>
          <a:blip r:embed="rId11"/>
          <a:stretch>
            <a:fillRect/>
          </a:stretch>
        </p:blipFill>
        <p:spPr>
          <a:xfrm>
            <a:off x="1956574" y="9011729"/>
            <a:ext cx="736021" cy="495687"/>
          </a:xfrm>
          <a:prstGeom prst="rect">
            <a:avLst/>
          </a:prstGeom>
        </p:spPr>
      </p:pic>
      <p:sp>
        <p:nvSpPr>
          <p:cNvPr id="104" name="Freeform 93">
            <a:extLst>
              <a:ext uri="{FF2B5EF4-FFF2-40B4-BE49-F238E27FC236}">
                <a16:creationId xmlns:a16="http://schemas.microsoft.com/office/drawing/2014/main" id="{BF0D544C-E378-D0A5-00CF-74AB79EC04A6}"/>
              </a:ext>
            </a:extLst>
          </p:cNvPr>
          <p:cNvSpPr/>
          <p:nvPr/>
        </p:nvSpPr>
        <p:spPr>
          <a:xfrm>
            <a:off x="16329743" y="8864053"/>
            <a:ext cx="522003" cy="573057"/>
          </a:xfrm>
          <a:custGeom>
            <a:avLst/>
            <a:gdLst/>
            <a:ahLst/>
            <a:cxnLst/>
            <a:rect l="l" t="t" r="r" b="b"/>
            <a:pathLst>
              <a:path w="522003" h="573057">
                <a:moveTo>
                  <a:pt x="0" y="0"/>
                </a:moveTo>
                <a:lnTo>
                  <a:pt x="522003" y="0"/>
                </a:lnTo>
                <a:lnTo>
                  <a:pt x="522003" y="573057"/>
                </a:lnTo>
                <a:lnTo>
                  <a:pt x="0" y="573057"/>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txBody>
          <a:bodyPr/>
          <a:lstStyle/>
          <a:p>
            <a:endParaRPr lang="en-GB" dirty="0"/>
          </a:p>
        </p:txBody>
      </p:sp>
      <p:grpSp>
        <p:nvGrpSpPr>
          <p:cNvPr id="105" name="Group 24">
            <a:extLst>
              <a:ext uri="{FF2B5EF4-FFF2-40B4-BE49-F238E27FC236}">
                <a16:creationId xmlns:a16="http://schemas.microsoft.com/office/drawing/2014/main" id="{F992BC01-D9E1-C5D8-B0FC-DC77446A27BC}"/>
              </a:ext>
            </a:extLst>
          </p:cNvPr>
          <p:cNvGrpSpPr/>
          <p:nvPr/>
        </p:nvGrpSpPr>
        <p:grpSpPr>
          <a:xfrm>
            <a:off x="16108028" y="6385989"/>
            <a:ext cx="849460" cy="756542"/>
            <a:chOff x="0" y="43144"/>
            <a:chExt cx="1132614" cy="1008722"/>
          </a:xfrm>
        </p:grpSpPr>
        <p:grpSp>
          <p:nvGrpSpPr>
            <p:cNvPr id="111" name="Group 25">
              <a:extLst>
                <a:ext uri="{FF2B5EF4-FFF2-40B4-BE49-F238E27FC236}">
                  <a16:creationId xmlns:a16="http://schemas.microsoft.com/office/drawing/2014/main" id="{35E4EF46-0C20-988D-4B95-16EE0A450C8C}"/>
                </a:ext>
              </a:extLst>
            </p:cNvPr>
            <p:cNvGrpSpPr/>
            <p:nvPr/>
          </p:nvGrpSpPr>
          <p:grpSpPr>
            <a:xfrm>
              <a:off x="0" y="43144"/>
              <a:ext cx="1008722" cy="1008722"/>
              <a:chOff x="0" y="0"/>
              <a:chExt cx="812800" cy="812800"/>
            </a:xfrm>
          </p:grpSpPr>
          <p:sp>
            <p:nvSpPr>
              <p:cNvPr id="115" name="Freeform 26">
                <a:extLst>
                  <a:ext uri="{FF2B5EF4-FFF2-40B4-BE49-F238E27FC236}">
                    <a16:creationId xmlns:a16="http://schemas.microsoft.com/office/drawing/2014/main" id="{8C5D6EBD-C59B-D849-0CB3-2CE17C8D47F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6C64"/>
              </a:solidFill>
            </p:spPr>
            <p:txBody>
              <a:bodyPr/>
              <a:lstStyle/>
              <a:p>
                <a:endParaRPr lang="en-GB" dirty="0"/>
              </a:p>
            </p:txBody>
          </p:sp>
          <p:sp>
            <p:nvSpPr>
              <p:cNvPr id="116" name="TextBox 27">
                <a:extLst>
                  <a:ext uri="{FF2B5EF4-FFF2-40B4-BE49-F238E27FC236}">
                    <a16:creationId xmlns:a16="http://schemas.microsoft.com/office/drawing/2014/main" id="{614ED224-057E-2A6C-4596-9611220718C2}"/>
                  </a:ext>
                </a:extLst>
              </p:cNvPr>
              <p:cNvSpPr txBox="1"/>
              <p:nvPr/>
            </p:nvSpPr>
            <p:spPr>
              <a:xfrm>
                <a:off x="76200" y="47625"/>
                <a:ext cx="660400" cy="688975"/>
              </a:xfrm>
              <a:prstGeom prst="rect">
                <a:avLst/>
              </a:prstGeom>
            </p:spPr>
            <p:txBody>
              <a:bodyPr lIns="10227" tIns="10227" rIns="10227" bIns="10227" rtlCol="0" anchor="ctr"/>
              <a:lstStyle/>
              <a:p>
                <a:pPr algn="ctr">
                  <a:lnSpc>
                    <a:spcPts val="1960"/>
                  </a:lnSpc>
                </a:pPr>
                <a:endParaRPr dirty="0"/>
              </a:p>
            </p:txBody>
          </p:sp>
        </p:grpSp>
        <p:sp>
          <p:nvSpPr>
            <p:cNvPr id="112" name="Freeform 28">
              <a:extLst>
                <a:ext uri="{FF2B5EF4-FFF2-40B4-BE49-F238E27FC236}">
                  <a16:creationId xmlns:a16="http://schemas.microsoft.com/office/drawing/2014/main" id="{90F5DFFB-2D6A-4C55-190E-C1A369AB4865}"/>
                </a:ext>
              </a:extLst>
            </p:cNvPr>
            <p:cNvSpPr/>
            <p:nvPr/>
          </p:nvSpPr>
          <p:spPr>
            <a:xfrm rot="1025364">
              <a:off x="385722" y="60676"/>
              <a:ext cx="469226" cy="374527"/>
            </a:xfrm>
            <a:custGeom>
              <a:avLst/>
              <a:gdLst/>
              <a:ahLst/>
              <a:cxnLst/>
              <a:rect l="l" t="t" r="r" b="b"/>
              <a:pathLst>
                <a:path w="469226" h="374527">
                  <a:moveTo>
                    <a:pt x="0" y="0"/>
                  </a:moveTo>
                  <a:lnTo>
                    <a:pt x="469226" y="0"/>
                  </a:lnTo>
                  <a:lnTo>
                    <a:pt x="469226" y="374527"/>
                  </a:lnTo>
                  <a:lnTo>
                    <a:pt x="0" y="374527"/>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txBody>
            <a:bodyPr/>
            <a:lstStyle/>
            <a:p>
              <a:endParaRPr lang="en-GB" dirty="0"/>
            </a:p>
          </p:txBody>
        </p:sp>
        <p:sp>
          <p:nvSpPr>
            <p:cNvPr id="113" name="TextBox 29">
              <a:extLst>
                <a:ext uri="{FF2B5EF4-FFF2-40B4-BE49-F238E27FC236}">
                  <a16:creationId xmlns:a16="http://schemas.microsoft.com/office/drawing/2014/main" id="{4D32ACA0-6F54-A704-F7B4-E06A1313E937}"/>
                </a:ext>
              </a:extLst>
            </p:cNvPr>
            <p:cNvSpPr txBox="1"/>
            <p:nvPr/>
          </p:nvSpPr>
          <p:spPr>
            <a:xfrm>
              <a:off x="34157" y="368314"/>
              <a:ext cx="1098457" cy="589606"/>
            </a:xfrm>
            <a:prstGeom prst="rect">
              <a:avLst/>
            </a:prstGeom>
          </p:spPr>
          <p:txBody>
            <a:bodyPr lIns="0" tIns="0" rIns="0" bIns="0" rtlCol="0" anchor="t">
              <a:spAutoFit/>
            </a:bodyPr>
            <a:lstStyle/>
            <a:p>
              <a:pPr algn="l">
                <a:lnSpc>
                  <a:spcPts val="1749"/>
                </a:lnSpc>
              </a:pPr>
              <a:r>
                <a:rPr lang="en-US" sz="1495" spc="-74" dirty="0">
                  <a:solidFill>
                    <a:srgbClr val="FFFFFF"/>
                  </a:solidFill>
                  <a:latin typeface="League Spartan"/>
                </a:rPr>
                <a:t> made </a:t>
              </a:r>
            </a:p>
            <a:p>
              <a:pPr algn="l">
                <a:lnSpc>
                  <a:spcPts val="1749"/>
                </a:lnSpc>
              </a:pPr>
              <a:r>
                <a:rPr lang="en-US" sz="1495" spc="-74" dirty="0">
                  <a:solidFill>
                    <a:srgbClr val="FFFFFF"/>
                  </a:solidFill>
                  <a:latin typeface="League Spartan"/>
                </a:rPr>
                <a:t>       site</a:t>
              </a:r>
            </a:p>
          </p:txBody>
        </p:sp>
        <p:sp>
          <p:nvSpPr>
            <p:cNvPr id="114" name="TextBox 30">
              <a:extLst>
                <a:ext uri="{FF2B5EF4-FFF2-40B4-BE49-F238E27FC236}">
                  <a16:creationId xmlns:a16="http://schemas.microsoft.com/office/drawing/2014/main" id="{2C324A16-BC01-F84E-076D-BFD70131A024}"/>
                </a:ext>
              </a:extLst>
            </p:cNvPr>
            <p:cNvSpPr txBox="1"/>
            <p:nvPr/>
          </p:nvSpPr>
          <p:spPr>
            <a:xfrm rot="-213023">
              <a:off x="272163" y="575204"/>
              <a:ext cx="225224" cy="223373"/>
            </a:xfrm>
            <a:prstGeom prst="rect">
              <a:avLst/>
            </a:prstGeom>
          </p:spPr>
          <p:txBody>
            <a:bodyPr lIns="0" tIns="0" rIns="0" bIns="0" rtlCol="0" anchor="t">
              <a:spAutoFit/>
            </a:bodyPr>
            <a:lstStyle/>
            <a:p>
              <a:pPr algn="ctr">
                <a:lnSpc>
                  <a:spcPts val="1058"/>
                </a:lnSpc>
              </a:pPr>
              <a:r>
                <a:rPr lang="en-US" sz="1357" dirty="0">
                  <a:solidFill>
                    <a:srgbClr val="A6D8EC"/>
                  </a:solidFill>
                  <a:latin typeface="Feeling Passionate"/>
                </a:rPr>
                <a:t>on</a:t>
              </a:r>
            </a:p>
          </p:txBody>
        </p:sp>
      </p:grpSp>
      <p:pic>
        <p:nvPicPr>
          <p:cNvPr id="124" name="Picture 123">
            <a:extLst>
              <a:ext uri="{FF2B5EF4-FFF2-40B4-BE49-F238E27FC236}">
                <a16:creationId xmlns:a16="http://schemas.microsoft.com/office/drawing/2014/main" id="{E71C6B6E-5295-1A54-4DE1-D19507807A4C}"/>
              </a:ext>
            </a:extLst>
          </p:cNvPr>
          <p:cNvPicPr>
            <a:picLocks noChangeAspect="1"/>
          </p:cNvPicPr>
          <p:nvPr/>
        </p:nvPicPr>
        <p:blipFill>
          <a:blip r:embed="rId11"/>
          <a:stretch>
            <a:fillRect/>
          </a:stretch>
        </p:blipFill>
        <p:spPr>
          <a:xfrm>
            <a:off x="6011782" y="6584980"/>
            <a:ext cx="736021" cy="495687"/>
          </a:xfrm>
          <a:prstGeom prst="rect">
            <a:avLst/>
          </a:prstGeom>
        </p:spPr>
      </p:pic>
      <p:pic>
        <p:nvPicPr>
          <p:cNvPr id="5" name="Picture 2">
            <a:extLst>
              <a:ext uri="{FF2B5EF4-FFF2-40B4-BE49-F238E27FC236}">
                <a16:creationId xmlns:a16="http://schemas.microsoft.com/office/drawing/2014/main" id="{76CCD41E-8C34-BE92-3D4A-43EA5EC48DFF}"/>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flipV="1">
            <a:off x="5011681" y="6578465"/>
            <a:ext cx="823842" cy="492506"/>
          </a:xfrm>
          <a:prstGeom prst="rect">
            <a:avLst/>
          </a:prstGeom>
          <a:noFill/>
          <a:extLst>
            <a:ext uri="{909E8E84-426E-40DD-AFC4-6F175D3DCCD1}">
              <a14:hiddenFill xmlns:a14="http://schemas.microsoft.com/office/drawing/2010/main">
                <a:solidFill>
                  <a:srgbClr val="FFFFFF"/>
                </a:solidFill>
              </a14:hiddenFill>
            </a:ext>
          </a:extLst>
        </p:spPr>
      </p:pic>
      <p:sp>
        <p:nvSpPr>
          <p:cNvPr id="6" name="Freeform 23">
            <a:extLst>
              <a:ext uri="{FF2B5EF4-FFF2-40B4-BE49-F238E27FC236}">
                <a16:creationId xmlns:a16="http://schemas.microsoft.com/office/drawing/2014/main" id="{3639429F-B518-D6FD-43C1-E87CEF767205}"/>
              </a:ext>
            </a:extLst>
          </p:cNvPr>
          <p:cNvSpPr/>
          <p:nvPr/>
        </p:nvSpPr>
        <p:spPr>
          <a:xfrm flipH="1">
            <a:off x="11531666" y="6440386"/>
            <a:ext cx="424791" cy="647188"/>
          </a:xfrm>
          <a:custGeom>
            <a:avLst/>
            <a:gdLst/>
            <a:ahLst/>
            <a:cxnLst/>
            <a:rect l="l" t="t" r="r" b="b"/>
            <a:pathLst>
              <a:path w="424791" h="647188">
                <a:moveTo>
                  <a:pt x="424791" y="0"/>
                </a:moveTo>
                <a:lnTo>
                  <a:pt x="0" y="0"/>
                </a:lnTo>
                <a:lnTo>
                  <a:pt x="0" y="647189"/>
                </a:lnTo>
                <a:lnTo>
                  <a:pt x="424791" y="647189"/>
                </a:lnTo>
                <a:lnTo>
                  <a:pt x="424791" y="0"/>
                </a:lnTo>
                <a:close/>
              </a:path>
            </a:pathLst>
          </a:custGeom>
          <a:blipFill>
            <a:blip r:embed="rId9">
              <a:extLst>
                <a:ext uri="{96DAC541-7B7A-43D3-8B79-37D633B846F1}">
                  <asvg:svgBlip xmlns:asvg="http://schemas.microsoft.com/office/drawing/2016/SVG/main" xmlns="" r:embed="rId10"/>
                </a:ext>
              </a:extLst>
            </a:blip>
            <a:stretch>
              <a:fillRect/>
            </a:stretch>
          </a:blipFill>
        </p:spPr>
        <p:txBody>
          <a:bodyPr/>
          <a:lstStyle/>
          <a:p>
            <a:endParaRPr lang="en-GB"/>
          </a:p>
        </p:txBody>
      </p:sp>
    </p:spTree>
    <p:extLst>
      <p:ext uri="{BB962C8B-B14F-4D97-AF65-F5344CB8AC3E}">
        <p14:creationId xmlns:p14="http://schemas.microsoft.com/office/powerpoint/2010/main" val="15161793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9DEB6E874D7344CB839FFE3FBC5034C" ma:contentTypeVersion="14" ma:contentTypeDescription="Create a new document." ma:contentTypeScope="" ma:versionID="bcf8f90802f058d2dcd2ee19b1de1634">
  <xsd:schema xmlns:xsd="http://www.w3.org/2001/XMLSchema" xmlns:xs="http://www.w3.org/2001/XMLSchema" xmlns:p="http://schemas.microsoft.com/office/2006/metadata/properties" xmlns:ns2="8d4fce54-b708-4620-8160-9cec8758ccdd" xmlns:ns3="d09f1efa-d521-4178-98fe-58ad62d8b10d" targetNamespace="http://schemas.microsoft.com/office/2006/metadata/properties" ma:root="true" ma:fieldsID="1434f131083a38d59a2b043eaa50485f" ns2:_="" ns3:_="">
    <xsd:import namespace="8d4fce54-b708-4620-8160-9cec8758ccdd"/>
    <xsd:import namespace="d09f1efa-d521-4178-98fe-58ad62d8b10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bjectDetectorVersions" minOccurs="0"/>
                <xsd:element ref="ns2:MediaServiceOCR"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4fce54-b708-4620-8160-9cec8758cc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60fa401-c735-472c-b85f-e3677d3c5b3f"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09f1efa-d521-4178-98fe-58ad62d8b10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8f77d1e4-dae1-403a-8239-4f107153cd7e}" ma:internalName="TaxCatchAll" ma:showField="CatchAllData" ma:web="d09f1efa-d521-4178-98fe-58ad62d8b10d">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d4fce54-b708-4620-8160-9cec8758ccdd">
      <Terms xmlns="http://schemas.microsoft.com/office/infopath/2007/PartnerControls"/>
    </lcf76f155ced4ddcb4097134ff3c332f>
    <TaxCatchAll xmlns="d09f1efa-d521-4178-98fe-58ad62d8b10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41E0F08-9E41-4960-B4FB-F593261BE2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4fce54-b708-4620-8160-9cec8758ccdd"/>
    <ds:schemaRef ds:uri="d09f1efa-d521-4178-98fe-58ad62d8b1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F39589D-40B6-4F91-8328-3383F75B3E03}">
  <ds:schemaRefs>
    <ds:schemaRef ds:uri="8d4fce54-b708-4620-8160-9cec8758ccdd"/>
    <ds:schemaRef ds:uri="http://purl.org/dc/dcmitype/"/>
    <ds:schemaRef ds:uri="http://purl.org/dc/elements/1.1/"/>
    <ds:schemaRef ds:uri="http://schemas.openxmlformats.org/package/2006/metadata/core-properties"/>
    <ds:schemaRef ds:uri="http://www.w3.org/XML/1998/namespace"/>
    <ds:schemaRef ds:uri="http://purl.org/dc/terms/"/>
    <ds:schemaRef ds:uri="http://schemas.microsoft.com/office/2006/documentManagement/types"/>
    <ds:schemaRef ds:uri="http://schemas.microsoft.com/office/2006/metadata/properties"/>
    <ds:schemaRef ds:uri="http://schemas.microsoft.com/office/infopath/2007/PartnerControls"/>
    <ds:schemaRef ds:uri="d09f1efa-d521-4178-98fe-58ad62d8b10d"/>
  </ds:schemaRefs>
</ds:datastoreItem>
</file>

<file path=customXml/itemProps3.xml><?xml version="1.0" encoding="utf-8"?>
<ds:datastoreItem xmlns:ds="http://schemas.openxmlformats.org/officeDocument/2006/customXml" ds:itemID="{D2064EB7-0EE1-4685-90BE-98B429B1861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656</TotalTime>
  <Words>1777</Words>
  <Application>Microsoft Office PowerPoint</Application>
  <PresentationFormat>Custom</PresentationFormat>
  <Paragraphs>338</Paragraphs>
  <Slides>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vt:i4>
      </vt:variant>
    </vt:vector>
  </HeadingPairs>
  <TitlesOfParts>
    <vt:vector size="13" baseType="lpstr">
      <vt:lpstr>Canva Sans</vt:lpstr>
      <vt:lpstr>Feeling Passionate</vt:lpstr>
      <vt:lpstr>Barlow Condensed Bold</vt:lpstr>
      <vt:lpstr>Arial</vt:lpstr>
      <vt:lpstr>Calibri</vt:lpstr>
      <vt:lpstr>Century Gothic</vt:lpstr>
      <vt:lpstr>League Spartan</vt:lpstr>
      <vt:lpstr>Playfair Display Heavy</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ONE</dc:title>
  <dc:creator>Alice Brealy</dc:creator>
  <cp:lastModifiedBy>School Admin</cp:lastModifiedBy>
  <cp:revision>144</cp:revision>
  <dcterms:created xsi:type="dcterms:W3CDTF">2006-08-16T00:00:00Z</dcterms:created>
  <dcterms:modified xsi:type="dcterms:W3CDTF">2026-02-25T08:18:56Z</dcterms:modified>
  <dc:identifier>DAGF9D2QlfU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0x010100C9DEB6E874D7344CB839FFE3FBC5034C</vt:lpwstr>
  </property>
  <property fmtid="{D5CDD505-2E9C-101B-9397-08002B2CF9AE}" pid="3" name="MediaServiceImageTags">
    <vt:lpwstr/>
  </property>
</Properties>
</file>