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  <a:srgbClr val="E2EF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3" autoAdjust="0"/>
    <p:restoredTop sz="94660"/>
  </p:normalViewPr>
  <p:slideViewPr>
    <p:cSldViewPr snapToGrid="0">
      <p:cViewPr>
        <p:scale>
          <a:sx n="66" d="100"/>
          <a:sy n="66" d="100"/>
        </p:scale>
        <p:origin x="2203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26207-2CB7-44EB-A3A1-56F36A64D086}" type="datetimeFigureOut">
              <a:rPr lang="en-GB" smtClean="0"/>
              <a:t>22/02/2026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F8508-2F8D-40CA-95E4-CA27D28E4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7450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26207-2CB7-44EB-A3A1-56F36A64D086}" type="datetimeFigureOut">
              <a:rPr lang="en-GB" smtClean="0"/>
              <a:t>22/02/2026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F8508-2F8D-40CA-95E4-CA27D28E4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7225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26207-2CB7-44EB-A3A1-56F36A64D086}" type="datetimeFigureOut">
              <a:rPr lang="en-GB" smtClean="0"/>
              <a:t>22/02/2026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F8508-2F8D-40CA-95E4-CA27D28E4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2616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26207-2CB7-44EB-A3A1-56F36A64D086}" type="datetimeFigureOut">
              <a:rPr lang="en-GB" smtClean="0"/>
              <a:t>22/02/2026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F8508-2F8D-40CA-95E4-CA27D28E4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1445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26207-2CB7-44EB-A3A1-56F36A64D086}" type="datetimeFigureOut">
              <a:rPr lang="en-GB" smtClean="0"/>
              <a:t>22/02/2026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F8508-2F8D-40CA-95E4-CA27D28E4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9368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26207-2CB7-44EB-A3A1-56F36A64D086}" type="datetimeFigureOut">
              <a:rPr lang="en-GB" smtClean="0"/>
              <a:t>22/02/2026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F8508-2F8D-40CA-95E4-CA27D28E4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221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26207-2CB7-44EB-A3A1-56F36A64D086}" type="datetimeFigureOut">
              <a:rPr lang="en-GB" smtClean="0"/>
              <a:t>22/02/2026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F8508-2F8D-40CA-95E4-CA27D28E4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2674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26207-2CB7-44EB-A3A1-56F36A64D086}" type="datetimeFigureOut">
              <a:rPr lang="en-GB" smtClean="0"/>
              <a:t>22/02/2026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F8508-2F8D-40CA-95E4-CA27D28E4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218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26207-2CB7-44EB-A3A1-56F36A64D086}" type="datetimeFigureOut">
              <a:rPr lang="en-GB" smtClean="0"/>
              <a:t>22/02/2026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F8508-2F8D-40CA-95E4-CA27D28E4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4226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26207-2CB7-44EB-A3A1-56F36A64D086}" type="datetimeFigureOut">
              <a:rPr lang="en-GB" smtClean="0"/>
              <a:t>22/02/2026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F8508-2F8D-40CA-95E4-CA27D28E4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325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26207-2CB7-44EB-A3A1-56F36A64D086}" type="datetimeFigureOut">
              <a:rPr lang="en-GB" smtClean="0"/>
              <a:t>22/02/2026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F8508-2F8D-40CA-95E4-CA27D28E4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0970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D26207-2CB7-44EB-A3A1-56F36A64D086}" type="datetimeFigureOut">
              <a:rPr lang="en-GB" smtClean="0"/>
              <a:t>22/02/2026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F8508-2F8D-40CA-95E4-CA27D28E4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1615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jpe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4712585"/>
              </p:ext>
            </p:extLst>
          </p:nvPr>
        </p:nvGraphicFramePr>
        <p:xfrm>
          <a:off x="3230708" y="509296"/>
          <a:ext cx="3203430" cy="45099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3633">
                  <a:extLst>
                    <a:ext uri="{9D8B030D-6E8A-4147-A177-3AD203B41FA5}">
                      <a16:colId xmlns:a16="http://schemas.microsoft.com/office/drawing/2014/main" val="2008846659"/>
                    </a:ext>
                  </a:extLst>
                </a:gridCol>
                <a:gridCol w="2579797">
                  <a:extLst>
                    <a:ext uri="{9D8B030D-6E8A-4147-A177-3AD203B41FA5}">
                      <a16:colId xmlns:a16="http://schemas.microsoft.com/office/drawing/2014/main" val="34010385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Twinkl Cursive Looped" panose="02000000000000000000" pitchFamily="2" charset="0"/>
                        </a:rPr>
                        <a:t>Vocabulary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4618657"/>
                  </a:ext>
                </a:extLst>
              </a:tr>
              <a:tr h="493773">
                <a:tc>
                  <a:txBody>
                    <a:bodyPr/>
                    <a:lstStyle/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very large church.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9975731"/>
                  </a:ext>
                </a:extLst>
              </a:tr>
              <a:tr h="450189">
                <a:tc>
                  <a:txBody>
                    <a:bodyPr/>
                    <a:lstStyle/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book in which people write about things that happen in their life.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3776686"/>
                  </a:ext>
                </a:extLst>
              </a:tr>
              <a:tr h="494146">
                <a:tc gridSpan="2">
                  <a:txBody>
                    <a:bodyPr/>
                    <a:lstStyle/>
                    <a:p>
                      <a:pPr algn="r"/>
                      <a:r>
                        <a:rPr lang="en-US" sz="1000" dirty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Clues used to prove that something happened.</a:t>
                      </a:r>
                      <a:endParaRPr lang="en-GB" sz="1000" dirty="0">
                        <a:effectLst/>
                        <a:latin typeface="Twinkl Cursive 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dirty="0">
                        <a:effectLst/>
                        <a:latin typeface="Twinkl Cursive 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6500509"/>
                  </a:ext>
                </a:extLst>
              </a:tr>
              <a:tr h="572654">
                <a:tc>
                  <a:txBody>
                    <a:bodyPr/>
                    <a:lstStyle/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GB" sz="1100" dirty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hick, black sticky liquid that easily catches fire.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4505926"/>
                  </a:ext>
                </a:extLst>
              </a:tr>
              <a:tr h="585245">
                <a:tc>
                  <a:txBody>
                    <a:bodyPr/>
                    <a:lstStyle/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Writing to remember where something happened in the past.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7494728"/>
                  </a:ext>
                </a:extLst>
              </a:tr>
              <a:tr h="498748">
                <a:tc>
                  <a:txBody>
                    <a:bodyPr/>
                    <a:lstStyle/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aseline="0" dirty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Old-fashioned water carrier. When you push the handle, water squirts out.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1808646"/>
                  </a:ext>
                </a:extLst>
              </a:tr>
              <a:tr h="585245">
                <a:tc>
                  <a:txBody>
                    <a:bodyPr/>
                    <a:lstStyle/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Straw used to cover roofs. It easily catches fire.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335475"/>
                  </a:ext>
                </a:extLst>
              </a:tr>
              <a:tr h="561109">
                <a:tc>
                  <a:txBody>
                    <a:bodyPr/>
                    <a:lstStyle/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large storehouse.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1338979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2919241"/>
              </p:ext>
            </p:extLst>
          </p:nvPr>
        </p:nvGraphicFramePr>
        <p:xfrm>
          <a:off x="274860" y="2562302"/>
          <a:ext cx="2846821" cy="30224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6821">
                  <a:extLst>
                    <a:ext uri="{9D8B030D-6E8A-4147-A177-3AD203B41FA5}">
                      <a16:colId xmlns:a16="http://schemas.microsoft.com/office/drawing/2014/main" val="2400046727"/>
                    </a:ext>
                  </a:extLst>
                </a:gridCol>
              </a:tblGrid>
              <a:tr h="264679">
                <a:tc>
                  <a:txBody>
                    <a:bodyPr/>
                    <a:lstStyle/>
                    <a:p>
                      <a:pPr algn="ctr"/>
                      <a:r>
                        <a:rPr lang="en-GB" sz="1050" b="1" dirty="0">
                          <a:solidFill>
                            <a:schemeClr val="tx1"/>
                          </a:solidFill>
                          <a:latin typeface="Twinkl Cursive Looped" panose="02000000000000000000" pitchFamily="2" charset="0"/>
                        </a:rPr>
                        <a:t>Sticky Knowledge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0438054"/>
                  </a:ext>
                </a:extLst>
              </a:tr>
              <a:tr h="394001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dirty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fire started in London in 1666.</a:t>
                      </a:r>
                      <a:endParaRPr lang="en-GB" sz="1050" b="0" dirty="0">
                        <a:solidFill>
                          <a:schemeClr val="tx1"/>
                        </a:solidFill>
                        <a:latin typeface="Twinkl Cursive Loop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8848586"/>
                  </a:ext>
                </a:extLst>
              </a:tr>
              <a:tr h="394001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dirty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fire began in a bakery on Pudding Lane.</a:t>
                      </a:r>
                      <a:endParaRPr lang="en-GB" sz="1050" dirty="0">
                        <a:effectLst/>
                        <a:latin typeface="Twinkl Cursive 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8912339"/>
                  </a:ext>
                </a:extLst>
              </a:tr>
              <a:tr h="425100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dirty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Samuel Pepys wrote a diary that helps us to know what happened.</a:t>
                      </a:r>
                      <a:endParaRPr lang="en-GB" sz="1050" b="0" dirty="0">
                        <a:solidFill>
                          <a:schemeClr val="tx1"/>
                        </a:solidFill>
                        <a:latin typeface="Twinkl Cursive Loop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6774497"/>
                  </a:ext>
                </a:extLst>
              </a:tr>
              <a:tr h="547224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dirty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fire spread quickly because the houses were wooden and close together.</a:t>
                      </a:r>
                      <a:endParaRPr lang="en-GB" sz="1050" b="0" dirty="0">
                        <a:solidFill>
                          <a:schemeClr val="tx1"/>
                        </a:solidFill>
                        <a:latin typeface="Twinkl Cursive Loop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7745600"/>
                  </a:ext>
                </a:extLst>
              </a:tr>
              <a:tr h="577484">
                <a:tc>
                  <a:txBody>
                    <a:bodyPr/>
                    <a:lstStyle/>
                    <a:p>
                      <a:r>
                        <a:rPr lang="en-US" sz="1050" b="0" dirty="0">
                          <a:solidFill>
                            <a:schemeClr val="tx1"/>
                          </a:solidFill>
                          <a:latin typeface="Twinkl Cursive Looped" panose="02000000000000000000" pitchFamily="2" charset="0"/>
                        </a:rPr>
                        <a:t>London was rebuilt using brick to make it safer.</a:t>
                      </a:r>
                      <a:endParaRPr lang="en-GB" sz="1050" b="0" dirty="0">
                        <a:solidFill>
                          <a:schemeClr val="tx1"/>
                        </a:solidFill>
                        <a:latin typeface="Twinkl Cursive Loop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2447081"/>
                  </a:ext>
                </a:extLst>
              </a:tr>
              <a:tr h="419956">
                <a:tc>
                  <a:txBody>
                    <a:bodyPr/>
                    <a:lstStyle/>
                    <a:p>
                      <a:r>
                        <a:rPr lang="en-GB" sz="1050" b="0" dirty="0">
                          <a:solidFill>
                            <a:schemeClr val="tx1"/>
                          </a:solidFill>
                          <a:latin typeface="Twinkl Cursive Looped" panose="02000000000000000000" pitchFamily="2" charset="0"/>
                        </a:rPr>
                        <a:t>People used buckets, fire hooks and gunpowder to stop the fire from spreading.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7916803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019945"/>
              </p:ext>
            </p:extLst>
          </p:nvPr>
        </p:nvGraphicFramePr>
        <p:xfrm>
          <a:off x="274860" y="110602"/>
          <a:ext cx="6162966" cy="3531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4322">
                  <a:extLst>
                    <a:ext uri="{9D8B030D-6E8A-4147-A177-3AD203B41FA5}">
                      <a16:colId xmlns:a16="http://schemas.microsoft.com/office/drawing/2014/main" val="654221421"/>
                    </a:ext>
                  </a:extLst>
                </a:gridCol>
                <a:gridCol w="2054322">
                  <a:extLst>
                    <a:ext uri="{9D8B030D-6E8A-4147-A177-3AD203B41FA5}">
                      <a16:colId xmlns:a16="http://schemas.microsoft.com/office/drawing/2014/main" val="910912263"/>
                    </a:ext>
                  </a:extLst>
                </a:gridCol>
                <a:gridCol w="2054322">
                  <a:extLst>
                    <a:ext uri="{9D8B030D-6E8A-4147-A177-3AD203B41FA5}">
                      <a16:colId xmlns:a16="http://schemas.microsoft.com/office/drawing/2014/main" val="3472063760"/>
                    </a:ext>
                  </a:extLst>
                </a:gridCol>
              </a:tblGrid>
              <a:tr h="353123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Twinkl Cursive Looped" panose="02000000000000000000" pitchFamily="2" charset="0"/>
                        </a:rPr>
                        <a:t>Topic:</a:t>
                      </a:r>
                      <a:r>
                        <a:rPr lang="en-GB" sz="1000" b="1" baseline="0" dirty="0">
                          <a:solidFill>
                            <a:schemeClr val="tx1"/>
                          </a:solidFill>
                          <a:latin typeface="Twinkl Cursive Looped" panose="02000000000000000000" pitchFamily="2" charset="0"/>
                        </a:rPr>
                        <a:t> The Great Fire of London</a:t>
                      </a:r>
                      <a:endParaRPr lang="en-GB" sz="1000" b="1" dirty="0">
                        <a:solidFill>
                          <a:schemeClr val="tx1"/>
                        </a:solidFill>
                        <a:latin typeface="Twinkl Cursive Looped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Twinkl Cursive Looped" panose="02000000000000000000" pitchFamily="2" charset="0"/>
                        </a:rPr>
                        <a:t>Year Two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chemeClr val="tx1"/>
                        </a:solidFill>
                        <a:latin typeface="Twinkl Cursive Looped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8589105"/>
                  </a:ext>
                </a:extLst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9807102"/>
              </p:ext>
            </p:extLst>
          </p:nvPr>
        </p:nvGraphicFramePr>
        <p:xfrm>
          <a:off x="300147" y="6054284"/>
          <a:ext cx="2821534" cy="2354147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681348">
                  <a:extLst>
                    <a:ext uri="{9D8B030D-6E8A-4147-A177-3AD203B41FA5}">
                      <a16:colId xmlns:a16="http://schemas.microsoft.com/office/drawing/2014/main" val="4151837041"/>
                    </a:ext>
                  </a:extLst>
                </a:gridCol>
                <a:gridCol w="2140186">
                  <a:extLst>
                    <a:ext uri="{9D8B030D-6E8A-4147-A177-3AD203B41FA5}">
                      <a16:colId xmlns:a16="http://schemas.microsoft.com/office/drawing/2014/main" val="2004055473"/>
                    </a:ext>
                  </a:extLst>
                </a:gridCol>
              </a:tblGrid>
              <a:tr h="267906">
                <a:tc gridSpan="2">
                  <a:txBody>
                    <a:bodyPr/>
                    <a:lstStyle/>
                    <a:p>
                      <a:pPr marR="1264920" algn="ctr">
                        <a:lnSpc>
                          <a:spcPts val="1120"/>
                        </a:lnSpc>
                        <a:spcAft>
                          <a:spcPts val="0"/>
                        </a:spcAft>
                      </a:pPr>
                      <a:r>
                        <a:rPr lang="en-US" sz="1000" b="1" spc="-10" dirty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</a:t>
                      </a:r>
                    </a:p>
                    <a:p>
                      <a:pPr marR="1264920" algn="ctr">
                        <a:lnSpc>
                          <a:spcPts val="1120"/>
                        </a:lnSpc>
                        <a:spcAft>
                          <a:spcPts val="0"/>
                        </a:spcAft>
                      </a:pPr>
                      <a:r>
                        <a:rPr lang="en-US" sz="1000" b="1" spc="-10" dirty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Skills I will use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4172613"/>
                  </a:ext>
                </a:extLst>
              </a:tr>
              <a:tr h="647421">
                <a:tc>
                  <a:txBody>
                    <a:bodyPr/>
                    <a:lstStyle/>
                    <a:p>
                      <a:pPr algn="r"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390" algn="l"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en-GB" sz="1100" b="1" u="sng" dirty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Observing</a:t>
                      </a:r>
                    </a:p>
                    <a:p>
                      <a:pPr marL="72390" algn="l"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en-GB" sz="1100" b="0" u="none" dirty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observe what happened in the Great Fire of London over time.</a:t>
                      </a:r>
                      <a:endParaRPr lang="en-GB" sz="1100" b="0" u="non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0046837"/>
                  </a:ext>
                </a:extLst>
              </a:tr>
              <a:tr h="593377">
                <a:tc>
                  <a:txBody>
                    <a:bodyPr/>
                    <a:lstStyle/>
                    <a:p>
                      <a:pPr algn="r"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b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390" algn="l"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en-GB" sz="1100" b="1" u="sng" dirty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Evidence gathering</a:t>
                      </a:r>
                    </a:p>
                    <a:p>
                      <a:pPr marL="72390" algn="l"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en-GB" sz="1100" b="0" u="none" dirty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use evidence found from the fire to try and work out what happened.</a:t>
                      </a:r>
                      <a:endParaRPr lang="en-GB" sz="1100" b="0" u="non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4843109"/>
                  </a:ext>
                </a:extLst>
              </a:tr>
              <a:tr h="718666">
                <a:tc>
                  <a:txBody>
                    <a:bodyPr/>
                    <a:lstStyle/>
                    <a:p>
                      <a:pPr algn="r"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390" algn="l"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en-GB" sz="1100" b="1" u="sng" dirty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Enquiry</a:t>
                      </a:r>
                    </a:p>
                    <a:p>
                      <a:pPr marL="72390" algn="l"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en-GB" sz="1100" b="0" u="none" dirty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ask and answer questions about the key events.</a:t>
                      </a:r>
                    </a:p>
                  </a:txBody>
                  <a:tcPr marL="0" marR="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991427"/>
                  </a:ext>
                </a:extLst>
              </a:tr>
            </a:tbl>
          </a:graphicData>
        </a:graphic>
      </p:graphicFrame>
      <p:pic>
        <p:nvPicPr>
          <p:cNvPr id="51" name="Picture 50">
            <a:extLst>
              <a:ext uri="{FF2B5EF4-FFF2-40B4-BE49-F238E27FC236}">
                <a16:creationId xmlns:a16="http://schemas.microsoft.com/office/drawing/2014/main" id="{55B1338F-E07E-5496-61CA-3B0EF083EA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151" y="6393876"/>
            <a:ext cx="585870" cy="442975"/>
          </a:xfrm>
          <a:prstGeom prst="rect">
            <a:avLst/>
          </a:prstGeom>
        </p:spPr>
      </p:pic>
      <p:pic>
        <p:nvPicPr>
          <p:cNvPr id="2" name="Picture 1" descr="C:\Users\JKnight\AppData\Local\Microsoft\Windows\INetCache\Content.MSO\7420045C.tmp">
            <a:extLst>
              <a:ext uri="{FF2B5EF4-FFF2-40B4-BE49-F238E27FC236}">
                <a16:creationId xmlns:a16="http://schemas.microsoft.com/office/drawing/2014/main" id="{F7D51847-7D98-AFE5-ADFF-51D48B9C19A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2894" y="110602"/>
            <a:ext cx="839172" cy="32544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4ED61DA-AE39-C5DD-8441-BA5C85F94C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51729" y="777683"/>
            <a:ext cx="556342" cy="43495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4676947-C609-FEFA-92BB-056A5E523E8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8128" y="1263548"/>
            <a:ext cx="384963" cy="43495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C19934B-B669-BBCF-B511-EA7AD434C7D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24559" y="1755648"/>
            <a:ext cx="434959" cy="43495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61A6CDF-2C5A-14AF-1C4C-7AFECBF66D0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18132" y="2257532"/>
            <a:ext cx="434959" cy="48389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FA5B076-711A-80A5-BC8C-4A172D259E4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69415" y="2805016"/>
            <a:ext cx="490103" cy="501913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EE4894BD-A34F-1CCA-41C7-4DD44A45A9C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350602" y="3370521"/>
            <a:ext cx="371526" cy="434958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C5DBE431-0C39-234B-4DDD-01E3487F332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77456" y="4177391"/>
            <a:ext cx="490103" cy="234981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C7ED5725-7E84-344A-3329-EE66E22C7F0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246161" y="4467157"/>
            <a:ext cx="610169" cy="501913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F00527D9-DB50-FF81-6AA4-D30C9AECD82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6552" y="7118309"/>
            <a:ext cx="434959" cy="434959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3AB103C-2B8F-141A-C966-B552923CB09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16552" y="7746576"/>
            <a:ext cx="507360" cy="552458"/>
          </a:xfrm>
          <a:prstGeom prst="rect">
            <a:avLst/>
          </a:prstGeom>
        </p:spPr>
      </p:pic>
      <p:pic>
        <p:nvPicPr>
          <p:cNvPr id="28" name="Picture 27" descr="Map&#10;&#10;Description automatically generated">
            <a:extLst>
              <a:ext uri="{FF2B5EF4-FFF2-40B4-BE49-F238E27FC236}">
                <a16:creationId xmlns:a16="http://schemas.microsoft.com/office/drawing/2014/main" id="{CA31FB83-18B1-BC27-B3C8-0D3BD7BCB8B9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3327" y="5227091"/>
            <a:ext cx="2759133" cy="154313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861362E2-523B-CF37-7E58-795D2D62521B}"/>
              </a:ext>
            </a:extLst>
          </p:cNvPr>
          <p:cNvPicPr>
            <a:picLocks noChangeAspect="1"/>
          </p:cNvPicPr>
          <p:nvPr/>
        </p:nvPicPr>
        <p:blipFill rotWithShape="1">
          <a:blip r:embed="rId14"/>
          <a:srcRect l="22391" t="40816" r="53510" b="18030"/>
          <a:stretch/>
        </p:blipFill>
        <p:spPr bwMode="auto">
          <a:xfrm>
            <a:off x="4170541" y="6929820"/>
            <a:ext cx="1651525" cy="163351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2" name="Picture 2" descr="The Fire That Shaped London - The New York Times">
            <a:extLst>
              <a:ext uri="{FF2B5EF4-FFF2-40B4-BE49-F238E27FC236}">
                <a16:creationId xmlns:a16="http://schemas.microsoft.com/office/drawing/2014/main" id="{F884370B-CD66-AD4E-CC43-21087521D0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146" y="688491"/>
            <a:ext cx="2720845" cy="1718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0118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210</Words>
  <Application>Microsoft Office PowerPoint</Application>
  <PresentationFormat>A4 Paper (210x297 mm)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Twinkl Cursive Looped</vt:lpstr>
      <vt:lpstr>Office Theme</vt:lpstr>
      <vt:lpstr>PowerPoint Presentation</vt:lpstr>
    </vt:vector>
  </TitlesOfParts>
  <Company>Edit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Emily Drury</dc:creator>
  <cp:lastModifiedBy>Rebecca White</cp:lastModifiedBy>
  <cp:revision>36</cp:revision>
  <dcterms:created xsi:type="dcterms:W3CDTF">2025-05-20T07:48:39Z</dcterms:created>
  <dcterms:modified xsi:type="dcterms:W3CDTF">2026-02-22T17:45:46Z</dcterms:modified>
</cp:coreProperties>
</file>