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  <a:srgbClr val="E2EF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3" autoAdjust="0"/>
    <p:restoredTop sz="94660"/>
  </p:normalViewPr>
  <p:slideViewPr>
    <p:cSldViewPr snapToGrid="0">
      <p:cViewPr>
        <p:scale>
          <a:sx n="66" d="100"/>
          <a:sy n="66" d="100"/>
        </p:scale>
        <p:origin x="202" y="-3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02/01/2026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7450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02/01/2026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7225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02/01/2026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2616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02/01/2026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1445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02/01/2026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9368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02/01/2026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4221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02/01/2026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674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02/01/2026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18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02/01/2026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4226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02/01/2026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325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02/01/2026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970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26207-2CB7-44EB-A3A1-56F36A64D086}" type="datetimeFigureOut">
              <a:rPr lang="en-GB" smtClean="0"/>
              <a:t>02/01/2026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1615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790609"/>
              </p:ext>
            </p:extLst>
          </p:nvPr>
        </p:nvGraphicFramePr>
        <p:xfrm>
          <a:off x="3230708" y="509296"/>
          <a:ext cx="3203430" cy="71079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3633">
                  <a:extLst>
                    <a:ext uri="{9D8B030D-6E8A-4147-A177-3AD203B41FA5}">
                      <a16:colId xmlns:a16="http://schemas.microsoft.com/office/drawing/2014/main" val="2008846659"/>
                    </a:ext>
                  </a:extLst>
                </a:gridCol>
                <a:gridCol w="2579797">
                  <a:extLst>
                    <a:ext uri="{9D8B030D-6E8A-4147-A177-3AD203B41FA5}">
                      <a16:colId xmlns:a16="http://schemas.microsoft.com/office/drawing/2014/main" val="34010385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b="1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Vocabulary</a:t>
                      </a:r>
                      <a:endParaRPr lang="en-GB" sz="1000" b="1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4618657"/>
                  </a:ext>
                </a:extLst>
              </a:tr>
              <a:tr h="493773">
                <a:tc>
                  <a:txBody>
                    <a:bodyPr/>
                    <a:lstStyle/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dirty="0" smtClean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Biodiversity- the variety of living things in one place;</a:t>
                      </a:r>
                      <a:r>
                        <a:rPr lang="en-GB" sz="1100" b="0" baseline="0" dirty="0" smtClean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like different animals, plants and insets all living together in the same area.</a:t>
                      </a:r>
                      <a:endParaRPr lang="en-GB" sz="1100" b="0" dirty="0" smtClean="0">
                        <a:solidFill>
                          <a:schemeClr val="tx1"/>
                        </a:solidFill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9975731"/>
                  </a:ext>
                </a:extLst>
              </a:tr>
              <a:tr h="450189">
                <a:tc>
                  <a:txBody>
                    <a:bodyPr/>
                    <a:lstStyle/>
                    <a:p>
                      <a:endParaRPr lang="en-GB" sz="800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GB" sz="800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Biome- A big area of the world with its own type of weather, plants and animals.</a:t>
                      </a:r>
                      <a:endParaRPr lang="en-GB" sz="1100" dirty="0" smtClean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3776686"/>
                  </a:ext>
                </a:extLst>
              </a:tr>
              <a:tr h="572654">
                <a:tc>
                  <a:txBody>
                    <a:bodyPr/>
                    <a:lstStyle/>
                    <a:p>
                      <a:endParaRPr lang="en-GB" sz="800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Canopy- the top layer of trees where branches</a:t>
                      </a:r>
                      <a:r>
                        <a:rPr lang="en-GB" sz="1100" baseline="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and leaves form a type of roof.</a:t>
                      </a:r>
                      <a:endParaRPr lang="en-GB" sz="1100" dirty="0" smtClean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4505926"/>
                  </a:ext>
                </a:extLst>
              </a:tr>
              <a:tr h="585245">
                <a:tc>
                  <a:txBody>
                    <a:bodyPr/>
                    <a:lstStyle/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Deforestation-</a:t>
                      </a:r>
                      <a:r>
                        <a:rPr lang="en-GB" sz="1100" baseline="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when people cut down lots of trees in a forest.</a:t>
                      </a:r>
                      <a:endParaRPr lang="en-GB" sz="1100" dirty="0" smtClean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7494728"/>
                  </a:ext>
                </a:extLst>
              </a:tr>
              <a:tr h="420176">
                <a:tc>
                  <a:txBody>
                    <a:bodyPr/>
                    <a:lstStyle/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aseline="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Emergent layer- the very tallest trees in the rainforest.</a:t>
                      </a:r>
                      <a:endParaRPr lang="en-GB" sz="1100" baseline="0" dirty="0" smtClean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1808646"/>
                  </a:ext>
                </a:extLst>
              </a:tr>
              <a:tr h="585245">
                <a:tc>
                  <a:txBody>
                    <a:bodyPr/>
                    <a:lstStyle/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Forest floor- the bottom of the forest where it’s dark and damp. You will find things like insects, fungi and big animals.</a:t>
                      </a:r>
                      <a:endParaRPr lang="en-GB" sz="1100" dirty="0" smtClean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335475"/>
                  </a:ext>
                </a:extLst>
              </a:tr>
              <a:tr h="561109">
                <a:tc>
                  <a:txBody>
                    <a:bodyPr/>
                    <a:lstStyle/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Understory- a</a:t>
                      </a:r>
                      <a:r>
                        <a:rPr lang="en-GB" sz="1100" baseline="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layer of plants and small trees under the canopy but above the forest floor.</a:t>
                      </a:r>
                      <a:endParaRPr lang="en-GB" sz="1100" dirty="0" smtClean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1338979"/>
                  </a:ext>
                </a:extLst>
              </a:tr>
              <a:tr h="477173">
                <a:tc>
                  <a:txBody>
                    <a:bodyPr/>
                    <a:lstStyle/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South America- A continent on Earth that had countries like Brazil and Peru. It is where the Amazon Rainforest is found.</a:t>
                      </a:r>
                      <a:endParaRPr lang="en-GB" sz="1100" dirty="0" smtClean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077511"/>
                  </a:ext>
                </a:extLst>
              </a:tr>
              <a:tr h="471055">
                <a:tc>
                  <a:txBody>
                    <a:bodyPr/>
                    <a:lstStyle/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Amazon</a:t>
                      </a:r>
                      <a:r>
                        <a:rPr lang="en-GB" sz="1100" baseline="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River- a huge river that flows through the rainforest. It is one of the longest rivers in the world.</a:t>
                      </a:r>
                      <a:endParaRPr lang="en-GB" sz="1100" dirty="0" smtClean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125809"/>
                  </a:ext>
                </a:extLst>
              </a:tr>
              <a:tr h="424872">
                <a:tc>
                  <a:txBody>
                    <a:bodyPr/>
                    <a:lstStyle/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Rainforest- a forest that gets lots of rain and is warm.</a:t>
                      </a:r>
                      <a:endParaRPr lang="en-GB" sz="1100" dirty="0" smtClean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0477751"/>
                  </a:ext>
                </a:extLst>
              </a:tr>
              <a:tr h="441498">
                <a:tc>
                  <a:txBody>
                    <a:bodyPr/>
                    <a:lstStyle/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Equator- an invisible line around the middle of the Earth. Places near or on the equator are usually hot and get lots of rain</a:t>
                      </a:r>
                      <a:r>
                        <a:rPr lang="en-GB" sz="1100" baseline="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(except the deserts).</a:t>
                      </a:r>
                      <a:endParaRPr lang="en-GB" sz="1100" dirty="0" smtClean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7341880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0477222"/>
              </p:ext>
            </p:extLst>
          </p:nvPr>
        </p:nvGraphicFramePr>
        <p:xfrm>
          <a:off x="306340" y="2009048"/>
          <a:ext cx="2846821" cy="40233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6821">
                  <a:extLst>
                    <a:ext uri="{9D8B030D-6E8A-4147-A177-3AD203B41FA5}">
                      <a16:colId xmlns:a16="http://schemas.microsoft.com/office/drawing/2014/main" val="2400046727"/>
                    </a:ext>
                  </a:extLst>
                </a:gridCol>
              </a:tblGrid>
              <a:tr h="249896"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Sticky Knowledge</a:t>
                      </a:r>
                      <a:endParaRPr lang="en-GB" sz="1050" b="1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0438054"/>
                  </a:ext>
                </a:extLst>
              </a:tr>
              <a:tr h="371995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0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Rainforests are found on or near the equator.</a:t>
                      </a:r>
                      <a:endParaRPr lang="en-GB" sz="1050" b="0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8848586"/>
                  </a:ext>
                </a:extLst>
              </a:tr>
              <a:tr h="371995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0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Rainforests</a:t>
                      </a:r>
                      <a:r>
                        <a:rPr lang="en-GB" sz="1050" b="0" baseline="0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 are hot and wet.</a:t>
                      </a:r>
                      <a:endParaRPr lang="en-GB" sz="1050" b="0" dirty="0" smtClean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8912339"/>
                  </a:ext>
                </a:extLst>
              </a:tr>
              <a:tr h="539581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</a:t>
                      </a:r>
                      <a:r>
                        <a:rPr lang="en-GB" sz="1050" baseline="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four layers of the rainforest are: forest floor, understory, canopy, emergent.</a:t>
                      </a:r>
                      <a:endParaRPr lang="en-GB" sz="1050" dirty="0" smtClean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50" b="0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6774497"/>
                  </a:ext>
                </a:extLst>
              </a:tr>
              <a:tr h="516661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0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Deforestation is the cutting down of trees.</a:t>
                      </a:r>
                      <a:endParaRPr lang="en-GB" sz="1050" b="0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7745600"/>
                  </a:ext>
                </a:extLst>
              </a:tr>
              <a:tr h="545231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0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80% of all the food eaten today originally came from the rainforest.</a:t>
                      </a:r>
                    </a:p>
                    <a:p>
                      <a:endParaRPr lang="en-GB" sz="1050" b="0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2447081"/>
                  </a:ext>
                </a:extLst>
              </a:tr>
              <a:tr h="396501">
                <a:tc>
                  <a:txBody>
                    <a:bodyPr/>
                    <a:lstStyle/>
                    <a:p>
                      <a:r>
                        <a:rPr lang="en-GB" sz="1050" b="0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Tribes,</a:t>
                      </a:r>
                      <a:r>
                        <a:rPr lang="en-GB" sz="1050" b="0" baseline="0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 </a:t>
                      </a:r>
                      <a:r>
                        <a:rPr lang="en-GB" sz="1050" b="0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who live in the rainforest, have deep connections with the forest.</a:t>
                      </a:r>
                      <a:endParaRPr lang="en-GB" sz="1050" b="0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7916803"/>
                  </a:ext>
                </a:extLst>
              </a:tr>
              <a:tr h="388498">
                <a:tc>
                  <a:txBody>
                    <a:bodyPr/>
                    <a:lstStyle/>
                    <a:p>
                      <a:r>
                        <a:rPr lang="en-GB" sz="1050" b="0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Scientists believe</a:t>
                      </a:r>
                      <a:r>
                        <a:rPr lang="en-GB" sz="1050" b="0" baseline="0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 there are still new species of animal and plant to be discovered.</a:t>
                      </a:r>
                      <a:endParaRPr lang="en-GB" sz="1050" b="0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9534742"/>
                  </a:ext>
                </a:extLst>
              </a:tr>
              <a:tr h="545231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0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The Amazon Rainforest</a:t>
                      </a:r>
                      <a:r>
                        <a:rPr lang="en-GB" sz="1050" b="0" baseline="0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 produces 20% of all the world’s oxygen.</a:t>
                      </a:r>
                      <a:endParaRPr lang="en-GB" sz="1050" b="0" dirty="0" smtClean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776166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2443533"/>
              </p:ext>
            </p:extLst>
          </p:nvPr>
        </p:nvGraphicFramePr>
        <p:xfrm>
          <a:off x="274860" y="110602"/>
          <a:ext cx="6162966" cy="3531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4322">
                  <a:extLst>
                    <a:ext uri="{9D8B030D-6E8A-4147-A177-3AD203B41FA5}">
                      <a16:colId xmlns:a16="http://schemas.microsoft.com/office/drawing/2014/main" val="654221421"/>
                    </a:ext>
                  </a:extLst>
                </a:gridCol>
                <a:gridCol w="2054322">
                  <a:extLst>
                    <a:ext uri="{9D8B030D-6E8A-4147-A177-3AD203B41FA5}">
                      <a16:colId xmlns:a16="http://schemas.microsoft.com/office/drawing/2014/main" val="910912263"/>
                    </a:ext>
                  </a:extLst>
                </a:gridCol>
                <a:gridCol w="2054322">
                  <a:extLst>
                    <a:ext uri="{9D8B030D-6E8A-4147-A177-3AD203B41FA5}">
                      <a16:colId xmlns:a16="http://schemas.microsoft.com/office/drawing/2014/main" val="3472063760"/>
                    </a:ext>
                  </a:extLst>
                </a:gridCol>
              </a:tblGrid>
              <a:tr h="353123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Topic:</a:t>
                      </a:r>
                      <a:r>
                        <a:rPr lang="en-GB" sz="1000" b="1" baseline="0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 Rainforests</a:t>
                      </a:r>
                      <a:endParaRPr lang="en-GB" sz="1000" b="1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Year Five</a:t>
                      </a:r>
                      <a:endParaRPr lang="en-GB" sz="1000" b="1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8589105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9772408"/>
              </p:ext>
            </p:extLst>
          </p:nvPr>
        </p:nvGraphicFramePr>
        <p:xfrm>
          <a:off x="331627" y="6098931"/>
          <a:ext cx="2821534" cy="1521151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681348">
                  <a:extLst>
                    <a:ext uri="{9D8B030D-6E8A-4147-A177-3AD203B41FA5}">
                      <a16:colId xmlns:a16="http://schemas.microsoft.com/office/drawing/2014/main" val="4151837041"/>
                    </a:ext>
                  </a:extLst>
                </a:gridCol>
                <a:gridCol w="2140186">
                  <a:extLst>
                    <a:ext uri="{9D8B030D-6E8A-4147-A177-3AD203B41FA5}">
                      <a16:colId xmlns:a16="http://schemas.microsoft.com/office/drawing/2014/main" val="2004055473"/>
                    </a:ext>
                  </a:extLst>
                </a:gridCol>
              </a:tblGrid>
              <a:tr h="267906">
                <a:tc gridSpan="2">
                  <a:txBody>
                    <a:bodyPr/>
                    <a:lstStyle/>
                    <a:p>
                      <a:pPr marR="1264920" algn="ctr">
                        <a:lnSpc>
                          <a:spcPts val="1120"/>
                        </a:lnSpc>
                        <a:spcAft>
                          <a:spcPts val="0"/>
                        </a:spcAft>
                      </a:pPr>
                      <a:r>
                        <a:rPr lang="en-US" sz="1000" b="1" spc="-1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</a:t>
                      </a:r>
                    </a:p>
                    <a:p>
                      <a:pPr marR="1264920" algn="ctr">
                        <a:lnSpc>
                          <a:spcPts val="1120"/>
                        </a:lnSpc>
                        <a:spcAft>
                          <a:spcPts val="0"/>
                        </a:spcAft>
                      </a:pPr>
                      <a:r>
                        <a:rPr lang="en-US" sz="1000" b="1" spc="-1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Skills </a:t>
                      </a:r>
                      <a:r>
                        <a:rPr lang="en-US" sz="1000" b="1" spc="-10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</a:t>
                      </a:r>
                      <a:r>
                        <a:rPr lang="en-US" sz="1000" b="1" spc="-1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will use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4172613"/>
                  </a:ext>
                </a:extLst>
              </a:tr>
              <a:tr h="647421">
                <a:tc>
                  <a:txBody>
                    <a:bodyPr/>
                    <a:lstStyle/>
                    <a:p>
                      <a:pPr algn="r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1" u="sng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Comparing</a:t>
                      </a:r>
                    </a:p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0" u="none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can notice and describe similarities and differences.</a:t>
                      </a:r>
                      <a:endParaRPr lang="en-GB" sz="1100" b="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0046837"/>
                  </a:ext>
                </a:extLst>
              </a:tr>
              <a:tr h="593377">
                <a:tc>
                  <a:txBody>
                    <a:bodyPr/>
                    <a:lstStyle/>
                    <a:p>
                      <a:pPr algn="r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1" u="sng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Map reading</a:t>
                      </a:r>
                    </a:p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0" u="none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can use a map to understand what a </a:t>
                      </a:r>
                      <a:r>
                        <a:rPr lang="en-GB" sz="1100" b="0" u="none" baseline="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place looks like.</a:t>
                      </a:r>
                      <a:endParaRPr lang="en-GB" sz="1100" b="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4843109"/>
                  </a:ext>
                </a:extLst>
              </a:tr>
            </a:tbl>
          </a:graphicData>
        </a:graphic>
      </p:graphicFrame>
      <p:pic>
        <p:nvPicPr>
          <p:cNvPr id="24" name="Picture 23" descr="C:\Users\JKnight\AppData\Local\Microsoft\Windows\INetCache\Content.MSO\6A8F30BB.tmp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2423" y="110602"/>
            <a:ext cx="1137056" cy="345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126" y="6474747"/>
            <a:ext cx="615482" cy="59118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126" y="7193459"/>
            <a:ext cx="601103" cy="420772"/>
          </a:xfrm>
          <a:prstGeom prst="rect">
            <a:avLst/>
          </a:prstGeom>
        </p:spPr>
      </p:pic>
      <p:pic>
        <p:nvPicPr>
          <p:cNvPr id="22" name="Picture 21" descr="Amazon Rainforest | Aerial view of the Amazon Rainforest, ne… | Flickr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860" y="509296"/>
            <a:ext cx="2878301" cy="145418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07181" y="763868"/>
            <a:ext cx="461453" cy="47016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17425" y="1556469"/>
            <a:ext cx="414988" cy="4070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47997" y="2174721"/>
            <a:ext cx="600159" cy="5048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51294" y="2780490"/>
            <a:ext cx="539982" cy="39129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51294" y="3260282"/>
            <a:ext cx="509482" cy="3987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84104" y="3870251"/>
            <a:ext cx="478882" cy="3747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17425" y="4629489"/>
            <a:ext cx="467586" cy="36444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17425" y="5220840"/>
            <a:ext cx="404745" cy="38266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266334" y="5898492"/>
            <a:ext cx="514422" cy="44773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338864" y="6474747"/>
            <a:ext cx="374379" cy="35191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379746" y="6906348"/>
            <a:ext cx="370555" cy="415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11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489</TotalTime>
  <Words>346</Words>
  <Application>Microsoft Office PowerPoint</Application>
  <PresentationFormat>A4 Paper (210x297 mm)</PresentationFormat>
  <Paragraphs>33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Twinkl Cursive Looped</vt:lpstr>
      <vt:lpstr>Office Theme</vt:lpstr>
      <vt:lpstr>PowerPoint Presentation</vt:lpstr>
    </vt:vector>
  </TitlesOfParts>
  <Company>Edit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Emily Drury</dc:creator>
  <cp:lastModifiedBy>Rebecca Carr</cp:lastModifiedBy>
  <cp:revision>40</cp:revision>
  <dcterms:created xsi:type="dcterms:W3CDTF">2025-05-20T07:48:39Z</dcterms:created>
  <dcterms:modified xsi:type="dcterms:W3CDTF">2026-01-02T13:15:21Z</dcterms:modified>
</cp:coreProperties>
</file>