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66" d="100"/>
          <a:sy n="66" d="100"/>
        </p:scale>
        <p:origin x="202" y="-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2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9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26207-2CB7-44EB-A3A1-56F36A64D08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90609"/>
              </p:ext>
            </p:extLst>
          </p:nvPr>
        </p:nvGraphicFramePr>
        <p:xfrm>
          <a:off x="3230708" y="509296"/>
          <a:ext cx="3203430" cy="7107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633">
                  <a:extLst>
                    <a:ext uri="{9D8B030D-6E8A-4147-A177-3AD203B41FA5}">
                      <a16:colId xmlns:a16="http://schemas.microsoft.com/office/drawing/2014/main" val="2008846659"/>
                    </a:ext>
                  </a:extLst>
                </a:gridCol>
                <a:gridCol w="2579797">
                  <a:extLst>
                    <a:ext uri="{9D8B030D-6E8A-4147-A177-3AD203B41FA5}">
                      <a16:colId xmlns:a16="http://schemas.microsoft.com/office/drawing/2014/main" val="340103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Vocabulary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618657"/>
                  </a:ext>
                </a:extLst>
              </a:tr>
              <a:tr h="4937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Biodiversity- the variety of living things in one place;</a:t>
                      </a:r>
                      <a:r>
                        <a:rPr lang="en-GB" sz="1100" b="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like different animals, plants and insets all living together in the same area.</a:t>
                      </a:r>
                      <a:endParaRPr lang="en-GB" sz="1100" b="0" dirty="0" smtClean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75731"/>
                  </a:ext>
                </a:extLst>
              </a:tr>
              <a:tr h="450189">
                <a:tc>
                  <a:txBody>
                    <a:bodyPr/>
                    <a:lstStyle/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Biome- A big area of the world with its own type of weather, plants and animals.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76686"/>
                  </a:ext>
                </a:extLst>
              </a:tr>
              <a:tr h="572654">
                <a:tc>
                  <a:txBody>
                    <a:bodyPr/>
                    <a:lstStyle/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Canopy- the top layer of trees where branches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leaves form a type of roof.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50592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Deforestation-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when people cut down lots of trees in a forest.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494728"/>
                  </a:ext>
                </a:extLst>
              </a:tr>
              <a:tr h="420176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Emergent layer- the very tallest trees in the rainforest.</a:t>
                      </a:r>
                      <a:endParaRPr lang="en-GB" sz="1100" baseline="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80864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Forest floor- the bottom of the forest where it’s dark and damp. You will find things like insects, fungi and big animals.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5475"/>
                  </a:ext>
                </a:extLst>
              </a:tr>
              <a:tr h="56110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Understory- a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layer of plants and small trees under the canopy but above the forest floor.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38979"/>
                  </a:ext>
                </a:extLst>
              </a:tr>
              <a:tr h="4771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America- A continent on Earth that had countries like Brazil and Peru. It is where the Amazon Rainforest is found.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77511"/>
                  </a:ext>
                </a:extLst>
              </a:tr>
              <a:tr h="47105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Amazon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River- a huge river that flows through the rainforest. It is one of the longest rivers in the world.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25809"/>
                  </a:ext>
                </a:extLst>
              </a:tr>
              <a:tr h="424872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Rainforest- a forest that gets lots of rain and is warm.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0477751"/>
                  </a:ext>
                </a:extLst>
              </a:tr>
              <a:tr h="44149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Equator- an invisible line around the middle of the Earth. Places near or on the equator are usually hot and get lots of rain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(except the deserts).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34188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477222"/>
              </p:ext>
            </p:extLst>
          </p:nvPr>
        </p:nvGraphicFramePr>
        <p:xfrm>
          <a:off x="306340" y="2009048"/>
          <a:ext cx="2846821" cy="4023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821">
                  <a:extLst>
                    <a:ext uri="{9D8B030D-6E8A-4147-A177-3AD203B41FA5}">
                      <a16:colId xmlns:a16="http://schemas.microsoft.com/office/drawing/2014/main" val="2400046727"/>
                    </a:ext>
                  </a:extLst>
                </a:gridCol>
              </a:tblGrid>
              <a:tr h="249896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Sticky Knowledge</a:t>
                      </a:r>
                      <a:endParaRPr lang="en-GB" sz="105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38054"/>
                  </a:ext>
                </a:extLst>
              </a:tr>
              <a:tr h="371995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Rainforests are found on or near the equator.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848586"/>
                  </a:ext>
                </a:extLst>
              </a:tr>
              <a:tr h="37199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Rainforests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are hot and wet.</a:t>
                      </a:r>
                      <a:endParaRPr lang="en-GB" sz="1050" b="0" dirty="0" smtClean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912339"/>
                  </a:ext>
                </a:extLst>
              </a:tr>
              <a:tr h="53958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GB" sz="105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four layers of the rainforest are: forest floor, understory, canopy, emergent.</a:t>
                      </a:r>
                      <a:endParaRPr lang="en-GB" sz="105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774497"/>
                  </a:ext>
                </a:extLst>
              </a:tr>
              <a:tr h="51666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Deforestation is the cutting down of trees.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45600"/>
                  </a:ext>
                </a:extLst>
              </a:tr>
              <a:tr h="54523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80% of all the food eaten today originally came from the rainforest.</a:t>
                      </a:r>
                    </a:p>
                    <a:p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447081"/>
                  </a:ext>
                </a:extLst>
              </a:tr>
              <a:tr h="396501"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Tribes,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who live in the rainforest, have deep connections with the forest.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916803"/>
                  </a:ext>
                </a:extLst>
              </a:tr>
              <a:tr h="388498"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Scientists believe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there are still new species of animal and plant to be discovered.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534742"/>
                  </a:ext>
                </a:extLst>
              </a:tr>
              <a:tr h="54523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The Amazon Rainforest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produces 20% of all the world’s oxygen.</a:t>
                      </a:r>
                      <a:endParaRPr lang="en-GB" sz="1050" b="0" dirty="0" smtClean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776166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443533"/>
              </p:ext>
            </p:extLst>
          </p:nvPr>
        </p:nvGraphicFramePr>
        <p:xfrm>
          <a:off x="274860" y="110602"/>
          <a:ext cx="6162966" cy="35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322">
                  <a:extLst>
                    <a:ext uri="{9D8B030D-6E8A-4147-A177-3AD203B41FA5}">
                      <a16:colId xmlns:a16="http://schemas.microsoft.com/office/drawing/2014/main" val="654221421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910912263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3472063760"/>
                    </a:ext>
                  </a:extLst>
                </a:gridCol>
              </a:tblGrid>
              <a:tr h="35312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Topic: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Rainforests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Year Five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891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772408"/>
              </p:ext>
            </p:extLst>
          </p:nvPr>
        </p:nvGraphicFramePr>
        <p:xfrm>
          <a:off x="331627" y="6098931"/>
          <a:ext cx="2821534" cy="152115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1348">
                  <a:extLst>
                    <a:ext uri="{9D8B030D-6E8A-4147-A177-3AD203B41FA5}">
                      <a16:colId xmlns:a16="http://schemas.microsoft.com/office/drawing/2014/main" val="4151837041"/>
                    </a:ext>
                  </a:extLst>
                </a:gridCol>
                <a:gridCol w="2140186">
                  <a:extLst>
                    <a:ext uri="{9D8B030D-6E8A-4147-A177-3AD203B41FA5}">
                      <a16:colId xmlns:a16="http://schemas.microsoft.com/office/drawing/2014/main" val="2004055473"/>
                    </a:ext>
                  </a:extLst>
                </a:gridCol>
              </a:tblGrid>
              <a:tr h="267906">
                <a:tc gridSpan="2">
                  <a:txBody>
                    <a:bodyPr/>
                    <a:lstStyle/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Skills </a:t>
                      </a: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use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72613"/>
                  </a:ext>
                </a:extLst>
              </a:tr>
              <a:tr h="647421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notice and describe similarities and differences.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046837"/>
                  </a:ext>
                </a:extLst>
              </a:tr>
              <a:tr h="593377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Map reading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a map to understand what a </a:t>
                      </a:r>
                      <a:r>
                        <a:rPr lang="en-GB" sz="1100" b="0" u="none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looks like.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43109"/>
                  </a:ext>
                </a:extLst>
              </a:tr>
            </a:tbl>
          </a:graphicData>
        </a:graphic>
      </p:graphicFrame>
      <p:pic>
        <p:nvPicPr>
          <p:cNvPr id="24" name="Picture 23" descr="C:\Users\JKnight\AppData\Local\Microsoft\Windows\INetCache\Content.MSO\6A8F30BB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423" y="110602"/>
            <a:ext cx="1137056" cy="34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26" y="6474747"/>
            <a:ext cx="615482" cy="591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126" y="7193459"/>
            <a:ext cx="601103" cy="420772"/>
          </a:xfrm>
          <a:prstGeom prst="rect">
            <a:avLst/>
          </a:prstGeom>
        </p:spPr>
      </p:pic>
      <p:pic>
        <p:nvPicPr>
          <p:cNvPr id="22" name="Picture 21" descr="Amazon Rainforest | Aerial view of the Amazon Rainforest, ne… | Flickr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60" y="509296"/>
            <a:ext cx="2878301" cy="14541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7181" y="763868"/>
            <a:ext cx="461453" cy="4701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17425" y="1556469"/>
            <a:ext cx="414988" cy="4070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47997" y="2174721"/>
            <a:ext cx="600159" cy="504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51294" y="2780490"/>
            <a:ext cx="539982" cy="3912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51294" y="3260282"/>
            <a:ext cx="509482" cy="3987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84104" y="3870251"/>
            <a:ext cx="478882" cy="3747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17425" y="4629489"/>
            <a:ext cx="467586" cy="3644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17425" y="5220840"/>
            <a:ext cx="404745" cy="3826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266334" y="5898492"/>
            <a:ext cx="514422" cy="4477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38864" y="6474747"/>
            <a:ext cx="374379" cy="3519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379746" y="6906348"/>
            <a:ext cx="370555" cy="41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346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Twinkl Cursive Looped</vt:lpstr>
      <vt:lpstr>Office Theme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Drury</dc:creator>
  <cp:lastModifiedBy>Rebecca Carr</cp:lastModifiedBy>
  <cp:revision>40</cp:revision>
  <dcterms:created xsi:type="dcterms:W3CDTF">2025-05-20T07:48:39Z</dcterms:created>
  <dcterms:modified xsi:type="dcterms:W3CDTF">2026-01-02T13:15:21Z</dcterms:modified>
</cp:coreProperties>
</file>