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E2E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60" d="100"/>
          <a:sy n="60" d="100"/>
        </p:scale>
        <p:origin x="233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450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22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616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4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36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221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67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18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22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25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97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26207-2CB7-44EB-A3A1-56F36A64D086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61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2904659"/>
              </p:ext>
            </p:extLst>
          </p:nvPr>
        </p:nvGraphicFramePr>
        <p:xfrm>
          <a:off x="3276225" y="513847"/>
          <a:ext cx="3321345" cy="7273233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923817">
                  <a:extLst>
                    <a:ext uri="{9D8B030D-6E8A-4147-A177-3AD203B41FA5}">
                      <a16:colId xmlns:a16="http://schemas.microsoft.com/office/drawing/2014/main" val="2008846659"/>
                    </a:ext>
                  </a:extLst>
                </a:gridCol>
                <a:gridCol w="2397528">
                  <a:extLst>
                    <a:ext uri="{9D8B030D-6E8A-4147-A177-3AD203B41FA5}">
                      <a16:colId xmlns:a16="http://schemas.microsoft.com/office/drawing/2014/main" val="34010385"/>
                    </a:ext>
                  </a:extLst>
                </a:gridCol>
              </a:tblGrid>
              <a:tr h="253799"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dirty="0" smtClean="0"/>
                        <a:t>Vocabulary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4618657"/>
                  </a:ext>
                </a:extLst>
              </a:tr>
              <a:tr h="450067">
                <a:tc>
                  <a:txBody>
                    <a:bodyPr/>
                    <a:lstStyle/>
                    <a:p>
                      <a:endParaRPr lang="en-GB" sz="800" dirty="0"/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effectLst/>
                        </a:rPr>
                        <a:t>The term to describe history before 500AD.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kern="1200" dirty="0" smtClean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975731"/>
                  </a:ext>
                </a:extLst>
              </a:tr>
              <a:tr h="453483">
                <a:tc>
                  <a:txBody>
                    <a:bodyPr/>
                    <a:lstStyle/>
                    <a:p>
                      <a:endParaRPr lang="en-GB" sz="800" dirty="0" smtClean="0"/>
                    </a:p>
                    <a:p>
                      <a:endParaRPr lang="en-GB" sz="800" dirty="0" smtClean="0"/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kern="1200" dirty="0" smtClean="0">
                          <a:effectLst/>
                        </a:rPr>
                        <a:t>An object made by human beings.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kern="1200" dirty="0" smtClean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273776686"/>
                  </a:ext>
                </a:extLst>
              </a:tr>
              <a:tr h="618634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effectLst/>
                        </a:rPr>
                        <a:t>Way of life of a group of people.</a:t>
                      </a:r>
                      <a:endParaRPr lang="en-GB" sz="12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94728"/>
                  </a:ext>
                </a:extLst>
              </a:tr>
              <a:tr h="444147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ruler of Ancient Egypt who was very wealthy who the people thought came from the sun-god Ra.</a:t>
                      </a:r>
                      <a:endParaRPr lang="en-GB" sz="1200" baseline="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808646"/>
                  </a:ext>
                </a:extLst>
              </a:tr>
              <a:tr h="618634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Stone structure that has a square base and sloping triangular sides that join at the top built to house dead bodies of their kings who were like gods living on earth.</a:t>
                      </a:r>
                      <a:endParaRPr lang="en-GB" sz="12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35475"/>
                  </a:ext>
                </a:extLst>
              </a:tr>
              <a:tr h="618634">
                <a:tc>
                  <a:txBody>
                    <a:bodyPr/>
                    <a:lstStyle/>
                    <a:p>
                      <a:endParaRPr lang="en-GB" sz="800" dirty="0"/>
                    </a:p>
                    <a:p>
                      <a:endParaRPr lang="en-GB" sz="800" dirty="0"/>
                    </a:p>
                    <a:p>
                      <a:endParaRPr lang="en-GB" sz="800" dirty="0"/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Sculpture with lion’s body and head of the ruler built to guard the pharaoh in the afterlife.</a:t>
                      </a:r>
                      <a:endParaRPr lang="en-GB" sz="12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1338979"/>
                  </a:ext>
                </a:extLst>
              </a:tr>
              <a:tr h="444147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Grave or building where body of dead person is laid.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25809"/>
                  </a:ext>
                </a:extLst>
              </a:tr>
              <a:tr h="444147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Symbols used by Ancient Egyptians in their writing.</a:t>
                      </a:r>
                      <a:endParaRPr lang="en-GB" sz="12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0477751"/>
                  </a:ext>
                </a:extLst>
              </a:tr>
              <a:tr h="444147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way of preserving a body after death.</a:t>
                      </a:r>
                      <a:endParaRPr lang="en-GB" sz="12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341880"/>
                  </a:ext>
                </a:extLst>
              </a:tr>
              <a:tr h="444147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Paper made from the stems of the papyrus plant.</a:t>
                      </a:r>
                      <a:endParaRPr lang="en-GB" sz="1200" kern="1200" dirty="0" smtClean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711227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64421"/>
              </p:ext>
            </p:extLst>
          </p:nvPr>
        </p:nvGraphicFramePr>
        <p:xfrm>
          <a:off x="319452" y="2079198"/>
          <a:ext cx="2846821" cy="3879353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846821">
                  <a:extLst>
                    <a:ext uri="{9D8B030D-6E8A-4147-A177-3AD203B41FA5}">
                      <a16:colId xmlns:a16="http://schemas.microsoft.com/office/drawing/2014/main" val="2400046727"/>
                    </a:ext>
                  </a:extLst>
                </a:gridCol>
              </a:tblGrid>
              <a:tr h="264679"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/>
                        <a:t>Sticky Knowledge</a:t>
                      </a:r>
                      <a:endParaRPr lang="en-GB" sz="105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0438054"/>
                  </a:ext>
                </a:extLst>
              </a:tr>
              <a:tr h="3940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Ancient Egypt is just one of 5 major ancient civilisations which emerged about 5000 years ago.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678848586"/>
                  </a:ext>
                </a:extLst>
              </a:tr>
              <a:tr h="394001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Egypt was ruled by Pharaohs who were seen more like a god than just a person.</a:t>
                      </a:r>
                      <a:endParaRPr lang="en-GB" sz="12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912339"/>
                  </a:ext>
                </a:extLst>
              </a:tr>
              <a:tr h="4251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Much of daily life in Egypt was influenced by the Nile which flooded every year, essential for growing crops.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136774497"/>
                  </a:ext>
                </a:extLst>
              </a:tr>
              <a:tr h="65230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Egyptians thought that people who died went to a new world and we have lots of artefacts used in the mummification process.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7745600"/>
                  </a:ext>
                </a:extLst>
              </a:tr>
              <a:tr h="577484">
                <a:tc>
                  <a:txBody>
                    <a:bodyPr/>
                    <a:lstStyle/>
                    <a:p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Much of what we know for sure about Ancient Egypt comes from the Rosetta stone discovered only 200 years ago.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447081"/>
                  </a:ext>
                </a:extLst>
              </a:tr>
              <a:tr h="419956">
                <a:tc>
                  <a:txBody>
                    <a:bodyPr/>
                    <a:lstStyle/>
                    <a:p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Egyptians worshipped hundreds of gods, many represented by animals.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916803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744849"/>
              </p:ext>
            </p:extLst>
          </p:nvPr>
        </p:nvGraphicFramePr>
        <p:xfrm>
          <a:off x="274860" y="110602"/>
          <a:ext cx="6067937" cy="353123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959293">
                  <a:extLst>
                    <a:ext uri="{9D8B030D-6E8A-4147-A177-3AD203B41FA5}">
                      <a16:colId xmlns:a16="http://schemas.microsoft.com/office/drawing/2014/main" val="654221421"/>
                    </a:ext>
                  </a:extLst>
                </a:gridCol>
                <a:gridCol w="2054322">
                  <a:extLst>
                    <a:ext uri="{9D8B030D-6E8A-4147-A177-3AD203B41FA5}">
                      <a16:colId xmlns:a16="http://schemas.microsoft.com/office/drawing/2014/main" val="910912263"/>
                    </a:ext>
                  </a:extLst>
                </a:gridCol>
                <a:gridCol w="2054322">
                  <a:extLst>
                    <a:ext uri="{9D8B030D-6E8A-4147-A177-3AD203B41FA5}">
                      <a16:colId xmlns:a16="http://schemas.microsoft.com/office/drawing/2014/main" val="3472063760"/>
                    </a:ext>
                  </a:extLst>
                </a:gridCol>
              </a:tblGrid>
              <a:tr h="353123"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/>
                        <a:t>Topic:</a:t>
                      </a:r>
                      <a:r>
                        <a:rPr lang="en-GB" sz="1000" baseline="0" dirty="0" smtClean="0"/>
                        <a:t> </a:t>
                      </a:r>
                      <a:r>
                        <a:rPr lang="en-GB" sz="1000" baseline="0" dirty="0" smtClean="0"/>
                        <a:t>Ancient Egyptians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/>
                        <a:t>Year Four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8589105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433126"/>
              </p:ext>
            </p:extLst>
          </p:nvPr>
        </p:nvGraphicFramePr>
        <p:xfrm>
          <a:off x="274860" y="7045366"/>
          <a:ext cx="2821534" cy="210445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{17292A2E-F333-43FB-9621-5CBBE7FDCDCB}</a:tableStyleId>
              </a:tblPr>
              <a:tblGrid>
                <a:gridCol w="681348">
                  <a:extLst>
                    <a:ext uri="{9D8B030D-6E8A-4147-A177-3AD203B41FA5}">
                      <a16:colId xmlns:a16="http://schemas.microsoft.com/office/drawing/2014/main" val="4151837041"/>
                    </a:ext>
                  </a:extLst>
                </a:gridCol>
                <a:gridCol w="2140186">
                  <a:extLst>
                    <a:ext uri="{9D8B030D-6E8A-4147-A177-3AD203B41FA5}">
                      <a16:colId xmlns:a16="http://schemas.microsoft.com/office/drawing/2014/main" val="2004055473"/>
                    </a:ext>
                  </a:extLst>
                </a:gridCol>
              </a:tblGrid>
              <a:tr h="260235">
                <a:tc gridSpan="2">
                  <a:txBody>
                    <a:bodyPr/>
                    <a:lstStyle/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spc="-10" dirty="0" smtClean="0">
                          <a:effectLst/>
                        </a:rPr>
                        <a:t>                   </a:t>
                      </a:r>
                    </a:p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spc="-10" dirty="0" smtClean="0">
                          <a:effectLst/>
                        </a:rPr>
                        <a:t>                 Skills </a:t>
                      </a:r>
                      <a:r>
                        <a:rPr lang="en-US" sz="1000" spc="-10" dirty="0">
                          <a:effectLst/>
                        </a:rPr>
                        <a:t>I </a:t>
                      </a:r>
                      <a:r>
                        <a:rPr lang="en-US" sz="1000" spc="-10" dirty="0" smtClean="0">
                          <a:effectLst/>
                        </a:rPr>
                        <a:t>will use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172613"/>
                  </a:ext>
                </a:extLst>
              </a:tr>
              <a:tr h="603011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u="sng" dirty="0" smtClean="0">
                          <a:effectLst/>
                        </a:rPr>
                        <a:t>Comparing</a:t>
                      </a:r>
                      <a:endParaRPr lang="en-GB" sz="1100" u="sng" dirty="0" smtClean="0">
                        <a:effectLst/>
                      </a:endParaRP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</a:rPr>
                        <a:t>I can notice and describe similarities and differences.</a:t>
                      </a:r>
                      <a:endParaRPr lang="en-GB" sz="11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90046837"/>
                  </a:ext>
                </a:extLst>
              </a:tr>
              <a:tr h="552675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/>
                      </a:r>
                      <a:br>
                        <a:rPr lang="en-GB" sz="1100" dirty="0">
                          <a:effectLst/>
                        </a:rPr>
                      </a:b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u="sng" dirty="0" smtClean="0">
                          <a:effectLst/>
                        </a:rPr>
                        <a:t>Observing</a:t>
                      </a:r>
                      <a:endParaRPr lang="en-GB" sz="1100" u="sng" dirty="0" smtClean="0">
                        <a:effectLst/>
                      </a:endParaRP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</a:rPr>
                        <a:t>I can </a:t>
                      </a:r>
                      <a:r>
                        <a:rPr lang="en-GB" sz="1100" b="0" u="none" dirty="0" smtClean="0">
                          <a:effectLst/>
                        </a:rPr>
                        <a:t>observe what</a:t>
                      </a:r>
                      <a:r>
                        <a:rPr lang="en-GB" sz="1100" b="0" u="none" baseline="0" dirty="0" smtClean="0">
                          <a:effectLst/>
                        </a:rPr>
                        <a:t> I see.</a:t>
                      </a:r>
                      <a:endParaRPr lang="en-GB" sz="11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134843109"/>
                  </a:ext>
                </a:extLst>
              </a:tr>
              <a:tr h="669369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u="sng" dirty="0" smtClean="0">
                          <a:effectLst/>
                        </a:rPr>
                        <a:t>Analysing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</a:rPr>
                        <a:t>I </a:t>
                      </a:r>
                      <a:r>
                        <a:rPr lang="en-GB" sz="1100" b="0" u="none" dirty="0" smtClean="0">
                          <a:effectLst/>
                        </a:rPr>
                        <a:t>can </a:t>
                      </a:r>
                      <a:r>
                        <a:rPr lang="en-GB" sz="1100" b="0" u="none" dirty="0" smtClean="0">
                          <a:effectLst/>
                        </a:rPr>
                        <a:t>analyse historical</a:t>
                      </a:r>
                      <a:r>
                        <a:rPr lang="en-GB" sz="1100" b="0" u="none" baseline="0" dirty="0" smtClean="0">
                          <a:effectLst/>
                        </a:rPr>
                        <a:t> sources.</a:t>
                      </a:r>
                      <a:endParaRPr lang="en-GB" sz="1100" b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1991427"/>
                  </a:ext>
                </a:extLst>
              </a:tr>
            </a:tbl>
          </a:graphicData>
        </a:graphic>
      </p:graphicFrame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823" y="7338914"/>
            <a:ext cx="604503" cy="580640"/>
          </a:xfrm>
          <a:prstGeom prst="rect">
            <a:avLst/>
          </a:prstGeom>
        </p:spPr>
      </p:pic>
      <p:pic>
        <p:nvPicPr>
          <p:cNvPr id="25" name="Picture 24" descr="C:\Users\JKnight\AppData\Local\Microsoft\Windows\INetCache\Content.MSO\7420045C.tmp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00" y="110601"/>
            <a:ext cx="1409700" cy="35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/>
          <p:cNvPicPr/>
          <p:nvPr/>
        </p:nvPicPr>
        <p:blipFill rotWithShape="1">
          <a:blip r:embed="rId4"/>
          <a:srcRect l="45583" t="29507" r="17249" b="21870"/>
          <a:stretch/>
        </p:blipFill>
        <p:spPr bwMode="auto">
          <a:xfrm>
            <a:off x="455249" y="507356"/>
            <a:ext cx="1961426" cy="15079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504" y="7920075"/>
            <a:ext cx="515191" cy="5329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249" y="8585866"/>
            <a:ext cx="427049" cy="4839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2846" y="798046"/>
            <a:ext cx="487272" cy="5568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3070" y="1405050"/>
            <a:ext cx="386824" cy="46826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2846" y="1988405"/>
            <a:ext cx="492753" cy="5521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33070" y="2708262"/>
            <a:ext cx="387390" cy="45293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96255" y="3390571"/>
            <a:ext cx="539712" cy="61392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96255" y="4299774"/>
            <a:ext cx="489488" cy="5221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00108" y="4914030"/>
            <a:ext cx="498257" cy="54027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00108" y="5728936"/>
            <a:ext cx="553417" cy="45514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43291" y="6503791"/>
            <a:ext cx="595417" cy="51035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05188" y="7198421"/>
            <a:ext cx="533520" cy="54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11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531</TotalTime>
  <Words>285</Words>
  <Application>Microsoft Office PowerPoint</Application>
  <PresentationFormat>A4 Paper (210x297 mm)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Twinkl Cursive Looped</vt:lpstr>
      <vt:lpstr>Office Theme</vt:lpstr>
      <vt:lpstr>PowerPoint Presentation</vt:lpstr>
    </vt:vector>
  </TitlesOfParts>
  <Company>Edit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Drury</dc:creator>
  <cp:lastModifiedBy>Megan Keightley</cp:lastModifiedBy>
  <cp:revision>49</cp:revision>
  <dcterms:created xsi:type="dcterms:W3CDTF">2025-05-20T07:48:39Z</dcterms:created>
  <dcterms:modified xsi:type="dcterms:W3CDTF">2025-11-11T11:12:25Z</dcterms:modified>
</cp:coreProperties>
</file>