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2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5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2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4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2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1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7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6207-2CB7-44EB-A3A1-56F36A64D086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04659"/>
              </p:ext>
            </p:extLst>
          </p:nvPr>
        </p:nvGraphicFramePr>
        <p:xfrm>
          <a:off x="3276225" y="513847"/>
          <a:ext cx="3321345" cy="727323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23817">
                  <a:extLst>
                    <a:ext uri="{9D8B030D-6E8A-4147-A177-3AD203B41FA5}">
                      <a16:colId xmlns:a16="http://schemas.microsoft.com/office/drawing/2014/main" val="2008846659"/>
                    </a:ext>
                  </a:extLst>
                </a:gridCol>
                <a:gridCol w="2397528">
                  <a:extLst>
                    <a:ext uri="{9D8B030D-6E8A-4147-A177-3AD203B41FA5}">
                      <a16:colId xmlns:a16="http://schemas.microsoft.com/office/drawing/2014/main" val="34010385"/>
                    </a:ext>
                  </a:extLst>
                </a:gridCol>
              </a:tblGrid>
              <a:tr h="25379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Vocabulary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18657"/>
                  </a:ext>
                </a:extLst>
              </a:tr>
              <a:tr h="450067">
                <a:tc>
                  <a:txBody>
                    <a:bodyPr/>
                    <a:lstStyle/>
                    <a:p>
                      <a:endParaRPr lang="en-GB" sz="800" dirty="0"/>
                    </a:p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</a:rPr>
                        <a:t>The term to describe history before 500AD.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75731"/>
                  </a:ext>
                </a:extLst>
              </a:tr>
              <a:tr h="453483">
                <a:tc>
                  <a:txBody>
                    <a:bodyPr/>
                    <a:lstStyle/>
                    <a:p>
                      <a:endParaRPr lang="en-GB" sz="800" dirty="0" smtClean="0"/>
                    </a:p>
                    <a:p>
                      <a:endParaRPr lang="en-GB" sz="800" dirty="0" smtClean="0"/>
                    </a:p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effectLst/>
                        </a:rPr>
                        <a:t>An object made by human beings.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kern="12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273776686"/>
                  </a:ext>
                </a:extLst>
              </a:tr>
              <a:tr h="618634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</a:rPr>
                        <a:t>Way of life of a group of people.</a:t>
                      </a: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94728"/>
                  </a:ext>
                </a:extLst>
              </a:tr>
              <a:tr h="444147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ruler of Ancient Egypt who was very wealthy who the people thought came from the sun-god Ra.</a:t>
                      </a:r>
                      <a:endParaRPr lang="en-GB" sz="1200" baseline="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08646"/>
                  </a:ext>
                </a:extLst>
              </a:tr>
              <a:tr h="618634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Stone structure that has a square base and sloping triangular sides that join at the top built to house dead bodies of their kings who were like gods living on earth.</a:t>
                      </a: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5475"/>
                  </a:ext>
                </a:extLst>
              </a:tr>
              <a:tr h="618634">
                <a:tc>
                  <a:txBody>
                    <a:bodyPr/>
                    <a:lstStyle/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Sculpture with lion’s body and head of the ruler built to guard the pharaoh in the afterlife.</a:t>
                      </a: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38979"/>
                  </a:ext>
                </a:extLst>
              </a:tr>
              <a:tr h="444147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Grave or building where body of dead person is laid.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25809"/>
                  </a:ext>
                </a:extLst>
              </a:tr>
              <a:tr h="444147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Symbols used by Ancient Egyptians in their writing.</a:t>
                      </a: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77751"/>
                  </a:ext>
                </a:extLst>
              </a:tr>
              <a:tr h="444147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way of preserving a body after death.</a:t>
                      </a: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41880"/>
                  </a:ext>
                </a:extLst>
              </a:tr>
              <a:tr h="444147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made from the stems of the papyrus plant.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1227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4421"/>
              </p:ext>
            </p:extLst>
          </p:nvPr>
        </p:nvGraphicFramePr>
        <p:xfrm>
          <a:off x="319452" y="2079198"/>
          <a:ext cx="2846821" cy="38793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46821">
                  <a:extLst>
                    <a:ext uri="{9D8B030D-6E8A-4147-A177-3AD203B41FA5}">
                      <a16:colId xmlns:a16="http://schemas.microsoft.com/office/drawing/2014/main" val="2400046727"/>
                    </a:ext>
                  </a:extLst>
                </a:gridCol>
              </a:tblGrid>
              <a:tr h="26467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Sticky Knowledge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38054"/>
                  </a:ext>
                </a:extLst>
              </a:tr>
              <a:tr h="394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Ancient Egypt is just one of 5 major ancient civilisations which emerged about 5000 years ago.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678848586"/>
                  </a:ext>
                </a:extLst>
              </a:tr>
              <a:tr h="39400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Egypt was ruled by Pharaohs who were seen more like a god than just a person.</a:t>
                      </a:r>
                      <a:endParaRPr lang="en-GB" sz="120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912339"/>
                  </a:ext>
                </a:extLst>
              </a:tr>
              <a:tr h="425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 of daily life in Egypt was influenced by the Nile which flooded every year, essential for growing crops.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136774497"/>
                  </a:ext>
                </a:extLst>
              </a:tr>
              <a:tr h="65230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Egyptians thought that people who died went to a new world and we have lots of artefacts used in the mummification process.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45600"/>
                  </a:ext>
                </a:extLst>
              </a:tr>
              <a:tr h="577484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 of what we know for sure about Ancient Egypt comes from the Rosetta stone discovered only 200 years ago.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47081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Egyptians worshipped hundreds of gods, many represented by animals.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168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44849"/>
              </p:ext>
            </p:extLst>
          </p:nvPr>
        </p:nvGraphicFramePr>
        <p:xfrm>
          <a:off x="274860" y="110602"/>
          <a:ext cx="6067937" cy="35312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59293">
                  <a:extLst>
                    <a:ext uri="{9D8B030D-6E8A-4147-A177-3AD203B41FA5}">
                      <a16:colId xmlns:a16="http://schemas.microsoft.com/office/drawing/2014/main" val="654221421"/>
                    </a:ext>
                  </a:extLst>
                </a:gridCol>
                <a:gridCol w="2054322">
                  <a:extLst>
                    <a:ext uri="{9D8B030D-6E8A-4147-A177-3AD203B41FA5}">
                      <a16:colId xmlns:a16="http://schemas.microsoft.com/office/drawing/2014/main" val="910912263"/>
                    </a:ext>
                  </a:extLst>
                </a:gridCol>
                <a:gridCol w="2054322">
                  <a:extLst>
                    <a:ext uri="{9D8B030D-6E8A-4147-A177-3AD203B41FA5}">
                      <a16:colId xmlns:a16="http://schemas.microsoft.com/office/drawing/2014/main" val="3472063760"/>
                    </a:ext>
                  </a:extLst>
                </a:gridCol>
              </a:tblGrid>
              <a:tr h="353123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Topic: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smtClean="0"/>
                        <a:t>Ancient Egyptians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Year Four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5891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33126"/>
              </p:ext>
            </p:extLst>
          </p:nvPr>
        </p:nvGraphicFramePr>
        <p:xfrm>
          <a:off x="274860" y="7045366"/>
          <a:ext cx="2821534" cy="2104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681348">
                  <a:extLst>
                    <a:ext uri="{9D8B030D-6E8A-4147-A177-3AD203B41FA5}">
                      <a16:colId xmlns:a16="http://schemas.microsoft.com/office/drawing/2014/main" val="4151837041"/>
                    </a:ext>
                  </a:extLst>
                </a:gridCol>
                <a:gridCol w="2140186">
                  <a:extLst>
                    <a:ext uri="{9D8B030D-6E8A-4147-A177-3AD203B41FA5}">
                      <a16:colId xmlns:a16="http://schemas.microsoft.com/office/drawing/2014/main" val="2004055473"/>
                    </a:ext>
                  </a:extLst>
                </a:gridCol>
              </a:tblGrid>
              <a:tr h="260235">
                <a:tc gridSpan="2">
                  <a:txBody>
                    <a:bodyPr/>
                    <a:lstStyle/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spc="-10" dirty="0" smtClean="0">
                          <a:effectLst/>
                        </a:rPr>
                        <a:t>                   </a:t>
                      </a:r>
                    </a:p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spc="-10" dirty="0" smtClean="0">
                          <a:effectLst/>
                        </a:rPr>
                        <a:t>                 Skills </a:t>
                      </a:r>
                      <a:r>
                        <a:rPr lang="en-US" sz="1000" spc="-10" dirty="0">
                          <a:effectLst/>
                        </a:rPr>
                        <a:t>I </a:t>
                      </a:r>
                      <a:r>
                        <a:rPr lang="en-US" sz="1000" spc="-10" dirty="0" smtClean="0">
                          <a:effectLst/>
                        </a:rPr>
                        <a:t>will 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72613"/>
                  </a:ext>
                </a:extLst>
              </a:tr>
              <a:tr h="603011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 smtClean="0">
                          <a:effectLst/>
                        </a:rPr>
                        <a:t>Comparing</a:t>
                      </a:r>
                      <a:endParaRPr lang="en-GB" sz="1100" u="sng" dirty="0" smtClean="0">
                        <a:effectLst/>
                      </a:endParaRP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</a:rPr>
                        <a:t>I can notice and describe similarities and differences.</a:t>
                      </a:r>
                      <a:endParaRPr lang="en-GB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0046837"/>
                  </a:ext>
                </a:extLst>
              </a:tr>
              <a:tr h="552675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 smtClean="0">
                          <a:effectLst/>
                        </a:rPr>
                        <a:t>Observing</a:t>
                      </a:r>
                      <a:endParaRPr lang="en-GB" sz="1100" u="sng" dirty="0" smtClean="0">
                        <a:effectLst/>
                      </a:endParaRP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</a:rPr>
                        <a:t>I can </a:t>
                      </a:r>
                      <a:r>
                        <a:rPr lang="en-GB" sz="1100" b="0" u="none" dirty="0" smtClean="0">
                          <a:effectLst/>
                        </a:rPr>
                        <a:t>observe what</a:t>
                      </a:r>
                      <a:r>
                        <a:rPr lang="en-GB" sz="1100" b="0" u="none" baseline="0" dirty="0" smtClean="0">
                          <a:effectLst/>
                        </a:rPr>
                        <a:t> I see.</a:t>
                      </a:r>
                      <a:endParaRPr lang="en-GB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4843109"/>
                  </a:ext>
                </a:extLst>
              </a:tr>
              <a:tr h="669369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 smtClean="0">
                          <a:effectLst/>
                        </a:rPr>
                        <a:t>Analysing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</a:rPr>
                        <a:t>I </a:t>
                      </a:r>
                      <a:r>
                        <a:rPr lang="en-GB" sz="1100" b="0" u="none" dirty="0" smtClean="0">
                          <a:effectLst/>
                        </a:rPr>
                        <a:t>can </a:t>
                      </a:r>
                      <a:r>
                        <a:rPr lang="en-GB" sz="1100" b="0" u="none" dirty="0" smtClean="0">
                          <a:effectLst/>
                        </a:rPr>
                        <a:t>analyse historical</a:t>
                      </a:r>
                      <a:r>
                        <a:rPr lang="en-GB" sz="1100" b="0" u="none" baseline="0" dirty="0" smtClean="0">
                          <a:effectLst/>
                        </a:rPr>
                        <a:t> sources.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991427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3" y="7338914"/>
            <a:ext cx="604503" cy="580640"/>
          </a:xfrm>
          <a:prstGeom prst="rect">
            <a:avLst/>
          </a:prstGeom>
        </p:spPr>
      </p:pic>
      <p:pic>
        <p:nvPicPr>
          <p:cNvPr id="25" name="Picture 24" descr="C:\Users\JKnight\AppData\Local\Microsoft\Windows\INetCache\Content.MSO\7420045C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10601"/>
            <a:ext cx="1409700" cy="35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 rotWithShape="1">
          <a:blip r:embed="rId4"/>
          <a:srcRect l="45583" t="29507" r="17249" b="21870"/>
          <a:stretch/>
        </p:blipFill>
        <p:spPr bwMode="auto">
          <a:xfrm>
            <a:off x="455249" y="507356"/>
            <a:ext cx="1961426" cy="1507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04" y="7920075"/>
            <a:ext cx="515191" cy="53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49" y="8585866"/>
            <a:ext cx="427049" cy="483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846" y="798046"/>
            <a:ext cx="487272" cy="556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070" y="1405050"/>
            <a:ext cx="386824" cy="468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2846" y="1988405"/>
            <a:ext cx="492753" cy="552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070" y="2708262"/>
            <a:ext cx="387390" cy="452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6255" y="3390571"/>
            <a:ext cx="539712" cy="6139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6255" y="4299774"/>
            <a:ext cx="489488" cy="522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0108" y="4914030"/>
            <a:ext cx="498257" cy="5402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0108" y="5728936"/>
            <a:ext cx="553417" cy="4551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3291" y="6503791"/>
            <a:ext cx="595417" cy="510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188" y="7198421"/>
            <a:ext cx="533520" cy="5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285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Twinkl Cursive Looped</vt:lpstr>
      <vt:lpstr>Office Theme</vt:lpstr>
      <vt:lpstr>PowerPoint Presentation</vt:lpstr>
    </vt:vector>
  </TitlesOfParts>
  <Company>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Drury</dc:creator>
  <cp:lastModifiedBy>Megan Keightley</cp:lastModifiedBy>
  <cp:revision>49</cp:revision>
  <dcterms:created xsi:type="dcterms:W3CDTF">2025-05-20T07:48:39Z</dcterms:created>
  <dcterms:modified xsi:type="dcterms:W3CDTF">2025-11-11T11:12:25Z</dcterms:modified>
</cp:coreProperties>
</file>