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6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A2F6D-0738-4DCD-9690-6B5307E9CABC}" type="datetimeFigureOut">
              <a:rPr lang="en-GB" smtClean="0"/>
              <a:t>27/02/2025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E169D-1845-4CE6-8538-A3F5354B6F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2872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A2F6D-0738-4DCD-9690-6B5307E9CABC}" type="datetimeFigureOut">
              <a:rPr lang="en-GB" smtClean="0"/>
              <a:t>27/02/2025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E169D-1845-4CE6-8538-A3F5354B6F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89667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A2F6D-0738-4DCD-9690-6B5307E9CABC}" type="datetimeFigureOut">
              <a:rPr lang="en-GB" smtClean="0"/>
              <a:t>27/02/2025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E169D-1845-4CE6-8538-A3F5354B6F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8298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A2F6D-0738-4DCD-9690-6B5307E9CABC}" type="datetimeFigureOut">
              <a:rPr lang="en-GB" smtClean="0"/>
              <a:t>27/02/2025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E169D-1845-4CE6-8538-A3F5354B6F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8146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A2F6D-0738-4DCD-9690-6B5307E9CABC}" type="datetimeFigureOut">
              <a:rPr lang="en-GB" smtClean="0"/>
              <a:t>27/02/2025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E169D-1845-4CE6-8538-A3F5354B6F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5084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A2F6D-0738-4DCD-9690-6B5307E9CABC}" type="datetimeFigureOut">
              <a:rPr lang="en-GB" smtClean="0"/>
              <a:t>27/02/2025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E169D-1845-4CE6-8538-A3F5354B6F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63155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A2F6D-0738-4DCD-9690-6B5307E9CABC}" type="datetimeFigureOut">
              <a:rPr lang="en-GB" smtClean="0"/>
              <a:t>27/02/2025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E169D-1845-4CE6-8538-A3F5354B6F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24498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A2F6D-0738-4DCD-9690-6B5307E9CABC}" type="datetimeFigureOut">
              <a:rPr lang="en-GB" smtClean="0"/>
              <a:t>27/02/2025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E169D-1845-4CE6-8538-A3F5354B6F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70294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A2F6D-0738-4DCD-9690-6B5307E9CABC}" type="datetimeFigureOut">
              <a:rPr lang="en-GB" smtClean="0"/>
              <a:t>27/02/2025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E169D-1845-4CE6-8538-A3F5354B6F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25908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A2F6D-0738-4DCD-9690-6B5307E9CABC}" type="datetimeFigureOut">
              <a:rPr lang="en-GB" smtClean="0"/>
              <a:t>27/02/2025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E169D-1845-4CE6-8538-A3F5354B6F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0793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3A2F6D-0738-4DCD-9690-6B5307E9CABC}" type="datetimeFigureOut">
              <a:rPr lang="en-GB" smtClean="0"/>
              <a:t>27/02/2025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0E169D-1845-4CE6-8538-A3F5354B6F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6640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3A2F6D-0738-4DCD-9690-6B5307E9CABC}" type="datetimeFigureOut">
              <a:rPr lang="en-GB" smtClean="0"/>
              <a:t>27/02/2025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0E169D-1845-4CE6-8538-A3F5354B6F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8251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50059" y="68574"/>
            <a:ext cx="3841655" cy="1724160"/>
          </a:xfrm>
        </p:spPr>
        <p:txBody>
          <a:bodyPr>
            <a:normAutofit/>
          </a:bodyPr>
          <a:lstStyle/>
          <a:p>
            <a:pPr algn="ctr"/>
            <a:r>
              <a:rPr lang="en-GB" sz="2500" b="1" dirty="0" smtClean="0">
                <a:solidFill>
                  <a:srgbClr val="C00000"/>
                </a:solidFill>
                <a:latin typeface="HfW precursive bold" panose="00000500000000000000" pitchFamily="2" charset="0"/>
              </a:rPr>
              <a:t>St Joseph’s Class </a:t>
            </a:r>
            <a:br>
              <a:rPr lang="en-GB" sz="2500" b="1" dirty="0" smtClean="0">
                <a:solidFill>
                  <a:srgbClr val="C00000"/>
                </a:solidFill>
                <a:latin typeface="HfW precursive bold" panose="00000500000000000000" pitchFamily="2" charset="0"/>
              </a:rPr>
            </a:br>
            <a:r>
              <a:rPr lang="en-GB" sz="2500" b="1" dirty="0" smtClean="0">
                <a:solidFill>
                  <a:srgbClr val="C00000"/>
                </a:solidFill>
                <a:latin typeface="HfW precursive bold" panose="00000500000000000000" pitchFamily="2" charset="0"/>
              </a:rPr>
              <a:t>Spring Term 2 Topic Web</a:t>
            </a:r>
            <a:endParaRPr lang="en-GB" sz="2500" b="1" dirty="0">
              <a:solidFill>
                <a:srgbClr val="C00000"/>
              </a:solidFill>
              <a:latin typeface="HfW precursive bold" panose="00000500000000000000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28708" y="75058"/>
            <a:ext cx="4488692" cy="2092881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smtClean="0">
                <a:latin typeface="HfW precursive bold" panose="00000500000000000000" pitchFamily="2" charset="0"/>
              </a:rPr>
              <a:t>Through Computing we will…</a:t>
            </a:r>
          </a:p>
          <a:p>
            <a:pPr marL="285750" indent="-285750">
              <a:buFontTx/>
              <a:buChar char="-"/>
            </a:pPr>
            <a:r>
              <a:rPr lang="en-GB" sz="1400" dirty="0" smtClean="0">
                <a:latin typeface="HfW precursive bold" panose="00000500000000000000" pitchFamily="2" charset="0"/>
              </a:rPr>
              <a:t>Learn basic functions of a computer including using a mouse, typing our name and saving documents. </a:t>
            </a:r>
          </a:p>
          <a:p>
            <a:pPr marL="285750" indent="-285750">
              <a:buFontTx/>
              <a:buChar char="-"/>
            </a:pPr>
            <a:r>
              <a:rPr lang="en-GB" sz="1400" dirty="0" smtClean="0">
                <a:latin typeface="HfW precursive bold" panose="00000500000000000000" pitchFamily="2" charset="0"/>
              </a:rPr>
              <a:t>Identify rules for keeping ourselves self when using technology in and beyond the home. </a:t>
            </a:r>
          </a:p>
          <a:p>
            <a:pPr marL="285750" indent="-285750">
              <a:buFontTx/>
              <a:buChar char="-"/>
            </a:pPr>
            <a:r>
              <a:rPr lang="en-GB" sz="1400" dirty="0" smtClean="0">
                <a:latin typeface="HfW precursive bold" panose="00000500000000000000" pitchFamily="2" charset="0"/>
              </a:rPr>
              <a:t>Explain technology as something that helps us. </a:t>
            </a:r>
            <a:endParaRPr lang="en-GB" sz="1400" dirty="0">
              <a:latin typeface="HfW precursive bold" panose="00000500000000000000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528707" y="2313842"/>
            <a:ext cx="4488692" cy="954107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smtClean="0">
                <a:latin typeface="HfW precursive bold" panose="00000500000000000000" pitchFamily="2" charset="0"/>
              </a:rPr>
              <a:t>To be Leaders of Faith we will…</a:t>
            </a:r>
          </a:p>
          <a:p>
            <a:pPr marL="285750" indent="-285750">
              <a:buFontTx/>
              <a:buChar char="-"/>
            </a:pPr>
            <a:r>
              <a:rPr lang="en-GB" sz="1400" dirty="0" smtClean="0">
                <a:latin typeface="HfW precursive bold" panose="00000500000000000000" pitchFamily="2" charset="0"/>
              </a:rPr>
              <a:t>Continue to deepen our understanding of the Catholic Faith through the season of Lent.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641309" y="2797822"/>
            <a:ext cx="381033" cy="441998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7528707" y="3491700"/>
            <a:ext cx="4488692" cy="738664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smtClean="0">
                <a:latin typeface="HfW precursive bold" panose="00000500000000000000" pitchFamily="2" charset="0"/>
              </a:rPr>
              <a:t>As scientists we will…</a:t>
            </a:r>
          </a:p>
          <a:p>
            <a:pPr marL="285750" indent="-285750">
              <a:buFontTx/>
              <a:buChar char="-"/>
            </a:pPr>
            <a:r>
              <a:rPr lang="en-GB" sz="1400" smtClean="0">
                <a:latin typeface="HfW precursive bold" panose="00000500000000000000" pitchFamily="2" charset="0"/>
              </a:rPr>
              <a:t>Use </a:t>
            </a:r>
            <a:r>
              <a:rPr lang="en-GB" sz="1400" dirty="0" smtClean="0">
                <a:latin typeface="HfW precursive bold" panose="00000500000000000000" pitchFamily="2" charset="0"/>
              </a:rPr>
              <a:t>our senses to observe and record data about the spring term.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69966" y="4979792"/>
            <a:ext cx="3517088" cy="1384995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smtClean="0">
                <a:latin typeface="HfW precursive bold" panose="00000500000000000000" pitchFamily="2" charset="0"/>
              </a:rPr>
              <a:t>As writers we will…</a:t>
            </a:r>
          </a:p>
          <a:p>
            <a:pPr marL="285750" indent="-285750">
              <a:buFontTx/>
              <a:buChar char="-"/>
            </a:pPr>
            <a:r>
              <a:rPr lang="en-GB" sz="1400" dirty="0" smtClean="0">
                <a:latin typeface="HfW precursive bold" panose="00000500000000000000" pitchFamily="2" charset="0"/>
              </a:rPr>
              <a:t>Write our own fairy-tale stories, using how and what statements for exclamation. </a:t>
            </a:r>
          </a:p>
          <a:p>
            <a:pPr marL="285750" indent="-285750">
              <a:buFontTx/>
              <a:buChar char="-"/>
            </a:pPr>
            <a:r>
              <a:rPr lang="en-GB" sz="1400" dirty="0" smtClean="0">
                <a:latin typeface="HfW precursive bold" panose="00000500000000000000" pitchFamily="2" charset="0"/>
              </a:rPr>
              <a:t>Write instructions, using time conjunctions.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69110" y="2752281"/>
            <a:ext cx="3517088" cy="1815882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smtClean="0">
                <a:latin typeface="HfW precursive bold" panose="00000500000000000000" pitchFamily="2" charset="0"/>
              </a:rPr>
              <a:t>As Mathematicians we will…</a:t>
            </a:r>
          </a:p>
          <a:p>
            <a:pPr marL="285750" indent="-285750">
              <a:buFontTx/>
              <a:buChar char="-"/>
            </a:pPr>
            <a:r>
              <a:rPr lang="en-GB" sz="1400" dirty="0" smtClean="0">
                <a:latin typeface="HfW precursive bold" panose="00000500000000000000" pitchFamily="2" charset="0"/>
              </a:rPr>
              <a:t>Partition numbers 17 through 20. </a:t>
            </a:r>
          </a:p>
          <a:p>
            <a:pPr marL="285750" indent="-285750">
              <a:buFontTx/>
              <a:buChar char="-"/>
            </a:pPr>
            <a:r>
              <a:rPr lang="en-GB" sz="1400" dirty="0" smtClean="0">
                <a:latin typeface="HfW precursive bold" panose="00000500000000000000" pitchFamily="2" charset="0"/>
              </a:rPr>
              <a:t>Recognise halves and quarters.</a:t>
            </a:r>
          </a:p>
          <a:p>
            <a:pPr marL="285750" indent="-285750">
              <a:buFontTx/>
              <a:buChar char="-"/>
            </a:pPr>
            <a:r>
              <a:rPr lang="en-GB" sz="1400" dirty="0" smtClean="0">
                <a:latin typeface="HfW precursive bold" panose="00000500000000000000" pitchFamily="2" charset="0"/>
              </a:rPr>
              <a:t>Use mathematical language to describe movement (whole and half turns). </a:t>
            </a:r>
            <a:endParaRPr lang="en-GB" sz="1400" dirty="0">
              <a:latin typeface="HfW precursive bold" panose="00000500000000000000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38036" y="278549"/>
            <a:ext cx="3517516" cy="2031325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smtClean="0">
                <a:latin typeface="HfW precursive bold" panose="00000500000000000000" pitchFamily="2" charset="0"/>
              </a:rPr>
              <a:t>To be Historians we will…</a:t>
            </a:r>
          </a:p>
          <a:p>
            <a:pPr marL="285750" indent="-285750">
              <a:buFontTx/>
              <a:buChar char="-"/>
            </a:pPr>
            <a:r>
              <a:rPr lang="en-GB" sz="1400" dirty="0" smtClean="0">
                <a:latin typeface="HfW precursive bold" panose="00000500000000000000" pitchFamily="2" charset="0"/>
              </a:rPr>
              <a:t>Understand what flight is. </a:t>
            </a:r>
          </a:p>
          <a:p>
            <a:pPr marL="285750" indent="-285750">
              <a:buFontTx/>
              <a:buChar char="-"/>
            </a:pPr>
            <a:r>
              <a:rPr lang="en-GB" sz="1400" dirty="0" smtClean="0">
                <a:latin typeface="HfW precursive bold" panose="00000500000000000000" pitchFamily="2" charset="0"/>
              </a:rPr>
              <a:t>Compare flight past and present. </a:t>
            </a:r>
          </a:p>
          <a:p>
            <a:pPr marL="285750" indent="-285750">
              <a:buFontTx/>
              <a:buChar char="-"/>
            </a:pPr>
            <a:r>
              <a:rPr lang="en-GB" sz="1400" dirty="0" smtClean="0">
                <a:latin typeface="HfW precursive bold" panose="00000500000000000000" pitchFamily="2" charset="0"/>
              </a:rPr>
              <a:t>Investigate and know the importance of the Wright Brothers, </a:t>
            </a:r>
            <a:r>
              <a:rPr lang="en-GB" sz="1400" dirty="0" smtClean="0">
                <a:latin typeface="HfW precursive bold" panose="00000500000000000000" pitchFamily="2" charset="0"/>
              </a:rPr>
              <a:t>Amelia </a:t>
            </a:r>
            <a:r>
              <a:rPr lang="en-GB" sz="1400" dirty="0">
                <a:latin typeface="HfW precursive bold" panose="00000500000000000000" pitchFamily="2" charset="0"/>
              </a:rPr>
              <a:t>Earhart, Bessie Coleman and Frank </a:t>
            </a:r>
            <a:r>
              <a:rPr lang="en-GB" sz="1400" dirty="0" smtClean="0">
                <a:latin typeface="HfW precursive bold" panose="00000500000000000000" pitchFamily="2" charset="0"/>
              </a:rPr>
              <a:t>Whittle.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687052" y="5245203"/>
            <a:ext cx="3841655" cy="1169551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HfW precursive bold" panose="00000500000000000000" pitchFamily="2" charset="0"/>
              </a:rPr>
              <a:t>To be healthy we will...</a:t>
            </a:r>
          </a:p>
          <a:p>
            <a:pPr marL="285750" indent="-285750">
              <a:buFontTx/>
              <a:buChar char="-"/>
            </a:pPr>
            <a:r>
              <a:rPr lang="en-GB" sz="1400" dirty="0" smtClean="0">
                <a:latin typeface="HfW precursive bold" panose="00000500000000000000" pitchFamily="2" charset="0"/>
              </a:rPr>
              <a:t>Explore </a:t>
            </a:r>
            <a:r>
              <a:rPr lang="en-GB" sz="1400" dirty="0">
                <a:latin typeface="HfW precursive bold" panose="00000500000000000000" pitchFamily="2" charset="0"/>
              </a:rPr>
              <a:t>travel and balance through gymnastics and dance. </a:t>
            </a:r>
            <a:endParaRPr lang="en-GB" sz="1400" dirty="0" smtClean="0">
              <a:latin typeface="HfW precursive bold" panose="00000500000000000000" pitchFamily="2" charset="0"/>
            </a:endParaRPr>
          </a:p>
          <a:p>
            <a:pPr marL="285750" indent="-285750">
              <a:buFontTx/>
              <a:buChar char="-"/>
            </a:pPr>
            <a:r>
              <a:rPr lang="en-GB" sz="1400" dirty="0" smtClean="0">
                <a:latin typeface="HfW precursive bold" panose="00000500000000000000" pitchFamily="2" charset="0"/>
              </a:rPr>
              <a:t>Perform dance through movement patterns.</a:t>
            </a:r>
            <a:endParaRPr lang="en-GB" sz="1400" dirty="0">
              <a:latin typeface="HfW precursive bold" panose="00000500000000000000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591714" y="5301174"/>
            <a:ext cx="4490745" cy="1169551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smtClean="0">
                <a:latin typeface="HfW precursive bold" panose="00000500000000000000" pitchFamily="2" charset="0"/>
              </a:rPr>
              <a:t>As children Created to Love Others we will…</a:t>
            </a:r>
          </a:p>
          <a:p>
            <a:pPr marL="285750" indent="-285750">
              <a:buFontTx/>
              <a:buChar char="-"/>
            </a:pPr>
            <a:r>
              <a:rPr lang="en-GB" sz="1400" dirty="0" smtClean="0">
                <a:latin typeface="HfW precursive bold" panose="00000500000000000000" pitchFamily="2" charset="0"/>
              </a:rPr>
              <a:t>Know the value of ‘sorry’ and recognise how our behaviour can impact others. 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1DFA1DC8-4108-427A-A53D-A4244455240A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0059" y="1517047"/>
            <a:ext cx="1628324" cy="688813"/>
          </a:xfrm>
          <a:prstGeom prst="rect">
            <a:avLst/>
          </a:prstGeom>
        </p:spPr>
      </p:pic>
      <p:pic>
        <p:nvPicPr>
          <p:cNvPr id="17" name="Content Placeholder 16">
            <a:extLst>
              <a:ext uri="{FF2B5EF4-FFF2-40B4-BE49-F238E27FC236}">
                <a16:creationId xmlns:a16="http://schemas.microsoft.com/office/drawing/2014/main" id="{1DFA1DC8-4108-427A-A53D-A4244455240A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6519" y="3064117"/>
            <a:ext cx="3582722" cy="1465937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1DFA1DC8-4108-427A-A53D-A4244455240A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2130" y="2183541"/>
            <a:ext cx="2437576" cy="953680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7528707" y="4396437"/>
            <a:ext cx="4488692" cy="738664"/>
          </a:xfrm>
          <a:prstGeom prst="rect">
            <a:avLst/>
          </a:prstGeom>
          <a:noFill/>
          <a:ln w="5715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dirty="0" smtClean="0">
                <a:latin typeface="HfW precursive bold" panose="00000500000000000000" pitchFamily="2" charset="0"/>
              </a:rPr>
              <a:t>Through Design Technology we will:</a:t>
            </a:r>
          </a:p>
          <a:p>
            <a:r>
              <a:rPr lang="en-GB" sz="1400" dirty="0" smtClean="0">
                <a:latin typeface="HfW precursive bold" panose="00000500000000000000" pitchFamily="2" charset="0"/>
              </a:rPr>
              <a:t>- Explore, design and construct free standing structures. </a:t>
            </a:r>
          </a:p>
        </p:txBody>
      </p:sp>
    </p:spTree>
    <p:extLst>
      <p:ext uri="{BB962C8B-B14F-4D97-AF65-F5344CB8AC3E}">
        <p14:creationId xmlns:p14="http://schemas.microsoft.com/office/powerpoint/2010/main" val="22088592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5368</TotalTime>
  <Words>248</Words>
  <Application>Microsoft Office PowerPoint</Application>
  <PresentationFormat>Widescreen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HfW precursive bold</vt:lpstr>
      <vt:lpstr>Office Theme</vt:lpstr>
      <vt:lpstr>St Joseph’s Class  Spring Term 2 Topic Web</vt:lpstr>
    </vt:vector>
  </TitlesOfParts>
  <Company>St Josephs Primary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Daly</dc:creator>
  <cp:lastModifiedBy>Laura Gardiner</cp:lastModifiedBy>
  <cp:revision>18</cp:revision>
  <dcterms:created xsi:type="dcterms:W3CDTF">2024-01-10T21:37:25Z</dcterms:created>
  <dcterms:modified xsi:type="dcterms:W3CDTF">2025-02-27T10:07:49Z</dcterms:modified>
</cp:coreProperties>
</file>