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5C58-40B2-4E53-850F-A56CFAB2C6B8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FE5E-BF79-4F96-80D2-05A7D683F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27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5C58-40B2-4E53-850F-A56CFAB2C6B8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FE5E-BF79-4F96-80D2-05A7D683F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17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5C58-40B2-4E53-850F-A56CFAB2C6B8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FE5E-BF79-4F96-80D2-05A7D683F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42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5C58-40B2-4E53-850F-A56CFAB2C6B8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FE5E-BF79-4F96-80D2-05A7D683F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13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5C58-40B2-4E53-850F-A56CFAB2C6B8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FE5E-BF79-4F96-80D2-05A7D683F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5C58-40B2-4E53-850F-A56CFAB2C6B8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FE5E-BF79-4F96-80D2-05A7D683F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6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5C58-40B2-4E53-850F-A56CFAB2C6B8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FE5E-BF79-4F96-80D2-05A7D683F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57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5C58-40B2-4E53-850F-A56CFAB2C6B8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FE5E-BF79-4F96-80D2-05A7D683F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8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5C58-40B2-4E53-850F-A56CFAB2C6B8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FE5E-BF79-4F96-80D2-05A7D683F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97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5C58-40B2-4E53-850F-A56CFAB2C6B8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FE5E-BF79-4F96-80D2-05A7D683F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3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5C58-40B2-4E53-850F-A56CFAB2C6B8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FE5E-BF79-4F96-80D2-05A7D683F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7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5C58-40B2-4E53-850F-A56CFAB2C6B8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9FE5E-BF79-4F96-80D2-05A7D683F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16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313" y="174183"/>
            <a:ext cx="4953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34613" y="292858"/>
            <a:ext cx="31227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HfW precursive" panose="00000500000000000000" pitchFamily="2" charset="0"/>
              </a:rPr>
              <a:t>Mrs Daly – St Mary’s Class Reception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83865" y="4122515"/>
            <a:ext cx="12713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HfW precursive" panose="00000500000000000000" pitchFamily="2" charset="0"/>
              </a:rPr>
              <a:t>Spring Term 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2370" y="848402"/>
            <a:ext cx="4102108" cy="1879571"/>
          </a:xfrm>
          <a:prstGeom prst="rect">
            <a:avLst/>
          </a:prstGeom>
          <a:ln w="28575">
            <a:solidFill>
              <a:srgbClr val="92D050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25" tIns="45698" rIns="91425" bIns="45698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50" b="1" dirty="0" smtClean="0">
                <a:solidFill>
                  <a:srgbClr val="000000"/>
                </a:solidFill>
                <a:effectLst/>
                <a:latin typeface="HfW precursive" panose="00000500000000000000" pitchFamily="2" charset="0"/>
                <a:ea typeface="Tahoma" panose="020B0604030504040204" pitchFamily="34" charset="0"/>
              </a:rPr>
              <a:t>Through mathematics we will learn to...</a:t>
            </a:r>
            <a:endParaRPr lang="en-GB" sz="1100" dirty="0">
              <a:effectLst/>
              <a:latin typeface="HfW precursive" panose="00000500000000000000" pitchFamily="2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050" dirty="0" smtClean="0">
                <a:latin typeface="HfW precursive" panose="00000500000000000000" pitchFamily="2" charset="0"/>
                <a:ea typeface="Calibri" panose="020F0502020204030204" pitchFamily="34" charset="0"/>
              </a:rPr>
              <a:t>‘Staircase’ pattern and ordering numbers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n-GB" sz="1050" dirty="0" smtClean="0">
                <a:latin typeface="HfW precursive" panose="00000500000000000000" pitchFamily="2" charset="0"/>
                <a:ea typeface="Calibri" panose="020F0502020204030204" pitchFamily="34" charset="0"/>
              </a:rPr>
              <a:t> to 8.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050" dirty="0" smtClean="0">
                <a:latin typeface="HfW precursive" panose="00000500000000000000" pitchFamily="2" charset="0"/>
                <a:ea typeface="Calibri" panose="020F0502020204030204" pitchFamily="34" charset="0"/>
              </a:rPr>
              <a:t>Using the ‘less than’ in our number work. </a:t>
            </a:r>
            <a:endParaRPr lang="en-GB" sz="1050" dirty="0" smtClean="0">
              <a:effectLst/>
              <a:latin typeface="HfW precursive" panose="00000500000000000000" pitchFamily="2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HfW precursive" panose="00000500000000000000" pitchFamily="2" charset="0"/>
                <a:ea typeface="Calibri" panose="020F0502020204030204" pitchFamily="34" charset="0"/>
              </a:rPr>
              <a:t> </a:t>
            </a:r>
            <a:r>
              <a:rPr lang="en-GB" sz="1100" dirty="0" smtClean="0">
                <a:effectLst/>
                <a:latin typeface="HfW precursive" panose="00000500000000000000" pitchFamily="2" charset="0"/>
                <a:ea typeface="Calibri" panose="020F0502020204030204" pitchFamily="34" charset="0"/>
              </a:rPr>
              <a:t>Doubles – exploring how some numbers can be made with 2 equal parts.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100" dirty="0" smtClean="0">
                <a:latin typeface="HfW precursive" panose="00000500000000000000" pitchFamily="2" charset="0"/>
                <a:ea typeface="Calibri" panose="020F0502020204030204" pitchFamily="34" charset="0"/>
              </a:rPr>
              <a:t>Sorting numbers – odd and even numbers. </a:t>
            </a:r>
            <a:endParaRPr lang="en-GB" sz="1100" dirty="0">
              <a:effectLst/>
              <a:latin typeface="HfW precursive" panose="00000500000000000000" pitchFamily="2" charset="0"/>
              <a:ea typeface="Calibri" panose="020F0502020204030204" pitchFamily="34" charset="0"/>
            </a:endParaRPr>
          </a:p>
        </p:txBody>
      </p:sp>
      <p:pic>
        <p:nvPicPr>
          <p:cNvPr id="9" name="Picture 8" descr="Maths mastery uncovered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0153" y="916735"/>
            <a:ext cx="551765" cy="377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09698" y="2906428"/>
            <a:ext cx="4102108" cy="1728175"/>
          </a:xfrm>
          <a:prstGeom prst="rect">
            <a:avLst/>
          </a:prstGeom>
          <a:ln w="28575">
            <a:solidFill>
              <a:srgbClr val="92D050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25" tIns="45698" rIns="91425" bIns="45698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50" b="1" dirty="0" smtClean="0">
                <a:solidFill>
                  <a:srgbClr val="000000"/>
                </a:solidFill>
                <a:effectLst/>
                <a:latin typeface="HfW precursive" panose="00000500000000000000" pitchFamily="2" charset="0"/>
                <a:ea typeface="Tahoma" panose="020B0604030504040204" pitchFamily="34" charset="0"/>
              </a:rPr>
              <a:t>Through Arts and Expressive Design we will learn to...</a:t>
            </a:r>
            <a:endParaRPr lang="en-GB" sz="1100" dirty="0">
              <a:effectLst/>
              <a:latin typeface="HfW precursive" panose="00000500000000000000" pitchFamily="2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050" dirty="0" smtClean="0">
                <a:latin typeface="HfW precursive" panose="00000500000000000000" pitchFamily="2" charset="0"/>
                <a:ea typeface="Calibri" panose="020F0502020204030204" pitchFamily="34" charset="0"/>
              </a:rPr>
              <a:t>Sing and perform a range of well-known nursery rhymes and songs. Using our bodies to find the pulse in songs.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050" dirty="0" smtClean="0">
                <a:latin typeface="HfW precursive" panose="00000500000000000000" pitchFamily="2" charset="0"/>
                <a:ea typeface="Calibri" panose="020F0502020204030204" pitchFamily="34" charset="0"/>
              </a:rPr>
              <a:t>Explore a range of materials and tools,           including woodwork. </a:t>
            </a:r>
            <a:endParaRPr lang="en-GB" sz="1100" dirty="0">
              <a:effectLst/>
              <a:latin typeface="HfW precursive" panose="00000500000000000000" pitchFamily="2" charset="0"/>
              <a:ea typeface="Calibri" panose="020F0502020204030204" pitchFamily="34" charset="0"/>
            </a:endParaRPr>
          </a:p>
        </p:txBody>
      </p:sp>
      <p:pic>
        <p:nvPicPr>
          <p:cNvPr id="11" name="Picture 10" descr="See the source imag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31" y="4401931"/>
            <a:ext cx="422877" cy="49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61292" y="222088"/>
            <a:ext cx="3844393" cy="1525778"/>
          </a:xfrm>
          <a:prstGeom prst="rect">
            <a:avLst/>
          </a:prstGeom>
          <a:ln w="28575">
            <a:solidFill>
              <a:srgbClr val="92D050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25" tIns="45698" rIns="91425" bIns="45698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50" b="1" dirty="0" smtClean="0">
                <a:solidFill>
                  <a:srgbClr val="000000"/>
                </a:solidFill>
                <a:effectLst/>
                <a:latin typeface="HfW precursive" panose="00000500000000000000" pitchFamily="2" charset="0"/>
                <a:ea typeface="Tahoma" panose="020B0604030504040204" pitchFamily="34" charset="0"/>
              </a:rPr>
              <a:t>Through Physical Development we will be…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00000"/>
                </a:solidFill>
                <a:latin typeface="HfW precursive" panose="00000500000000000000" pitchFamily="2" charset="0"/>
                <a:ea typeface="Tahoma" panose="020B0604030504040204" pitchFamily="34" charset="0"/>
              </a:rPr>
              <a:t>Exploring how we can move and control our bodies through gymnastics.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00000"/>
                </a:solidFill>
                <a:effectLst/>
                <a:latin typeface="HfW precursive" panose="00000500000000000000" pitchFamily="2" charset="0"/>
                <a:ea typeface="Tahoma" panose="020B0604030504040204" pitchFamily="34" charset="0"/>
              </a:rPr>
              <a:t>Exploring our outdoor learning environments. </a:t>
            </a:r>
            <a:endParaRPr lang="en-GB" sz="1100" dirty="0">
              <a:effectLst/>
              <a:latin typeface="HfW precursive" panose="00000500000000000000" pitchFamily="2" charset="0"/>
              <a:ea typeface="Calibri" panose="020F0502020204030204" pitchFamily="34" charset="0"/>
            </a:endParaRPr>
          </a:p>
        </p:txBody>
      </p:sp>
      <p:pic>
        <p:nvPicPr>
          <p:cNvPr id="13" name="Picture 12" descr="Free Clipart Heart Healt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78" b="31555"/>
          <a:stretch>
            <a:fillRect/>
          </a:stretch>
        </p:blipFill>
        <p:spPr bwMode="auto">
          <a:xfrm>
            <a:off x="5683865" y="1294691"/>
            <a:ext cx="847642" cy="27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38640" y="4932876"/>
            <a:ext cx="4102108" cy="1770074"/>
          </a:xfrm>
          <a:prstGeom prst="rect">
            <a:avLst/>
          </a:prstGeom>
          <a:ln w="28575">
            <a:solidFill>
              <a:srgbClr val="92D050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25" tIns="45698" rIns="91425" bIns="45698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50" b="1" dirty="0" smtClean="0">
                <a:solidFill>
                  <a:srgbClr val="000000"/>
                </a:solidFill>
                <a:effectLst/>
                <a:latin typeface="HfW precursive" panose="00000500000000000000" pitchFamily="2" charset="0"/>
                <a:ea typeface="Tahoma" panose="020B0604030504040204" pitchFamily="34" charset="0"/>
              </a:rPr>
              <a:t>Through </a:t>
            </a:r>
            <a:r>
              <a:rPr lang="en-GB" sz="1050" b="1" dirty="0" smtClean="0">
                <a:solidFill>
                  <a:srgbClr val="000000"/>
                </a:solidFill>
                <a:latin typeface="HfW precursive" panose="00000500000000000000" pitchFamily="2" charset="0"/>
                <a:ea typeface="Tahoma" panose="020B0604030504040204" pitchFamily="34" charset="0"/>
              </a:rPr>
              <a:t>Personal, Social and Emotional Development </a:t>
            </a:r>
            <a:r>
              <a:rPr lang="en-GB" sz="1050" b="1" dirty="0" smtClean="0">
                <a:solidFill>
                  <a:srgbClr val="000000"/>
                </a:solidFill>
                <a:effectLst/>
                <a:latin typeface="HfW precursive" panose="00000500000000000000" pitchFamily="2" charset="0"/>
                <a:ea typeface="Tahoma" panose="020B0604030504040204" pitchFamily="34" charset="0"/>
              </a:rPr>
              <a:t>we will…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00000"/>
                </a:solidFill>
                <a:latin typeface="HfW precursive" panose="00000500000000000000" pitchFamily="2" charset="0"/>
                <a:ea typeface="Tahoma" panose="020B0604030504040204" pitchFamily="34" charset="0"/>
              </a:rPr>
              <a:t>Work </a:t>
            </a:r>
            <a:r>
              <a:rPr lang="en-GB" sz="1050" dirty="0" smtClean="0">
                <a:solidFill>
                  <a:srgbClr val="000000"/>
                </a:solidFill>
                <a:latin typeface="HfW precursive" panose="00000500000000000000" pitchFamily="2" charset="0"/>
                <a:ea typeface="Tahoma" panose="020B0604030504040204" pitchFamily="34" charset="0"/>
              </a:rPr>
              <a:t>on building relationships, as we explore who we are, what makes us a great friend and how to be a good friend to others.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00000"/>
                </a:solidFill>
                <a:latin typeface="HfW precursive" panose="00000500000000000000" pitchFamily="2" charset="0"/>
                <a:ea typeface="Tahoma" panose="020B0604030504040204" pitchFamily="34" charset="0"/>
              </a:rPr>
              <a:t>Deepening </a:t>
            </a:r>
            <a:r>
              <a:rPr lang="en-GB" sz="1050" dirty="0" smtClean="0">
                <a:solidFill>
                  <a:srgbClr val="000000"/>
                </a:solidFill>
                <a:latin typeface="HfW precursive" panose="00000500000000000000" pitchFamily="2" charset="0"/>
                <a:ea typeface="Tahoma" panose="020B0604030504040204" pitchFamily="34" charset="0"/>
              </a:rPr>
              <a:t>our understanding of right from wrong as we learn about being safe online. </a:t>
            </a:r>
            <a:endParaRPr lang="en-GB" sz="1050" dirty="0">
              <a:solidFill>
                <a:srgbClr val="000000"/>
              </a:solidFill>
              <a:latin typeface="HfW precursive" panose="00000500000000000000" pitchFamily="2" charset="0"/>
              <a:ea typeface="Tahoma" panose="020B0604030504040204" pitchFamily="34" charset="0"/>
            </a:endParaRPr>
          </a:p>
        </p:txBody>
      </p:sp>
      <p:pic>
        <p:nvPicPr>
          <p:cNvPr id="15" name="Picture 14" descr="Big Image - Hand Holding Clip Art - Png Download - Full Size ...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69224" y="6291812"/>
            <a:ext cx="442582" cy="3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8372499" y="150585"/>
            <a:ext cx="3674142" cy="2354076"/>
          </a:xfrm>
          <a:prstGeom prst="rect">
            <a:avLst/>
          </a:prstGeom>
          <a:ln w="28575">
            <a:solidFill>
              <a:srgbClr val="92D050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25" tIns="45698" rIns="91425" bIns="45698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50" b="1" dirty="0" smtClean="0">
                <a:solidFill>
                  <a:srgbClr val="000000"/>
                </a:solidFill>
                <a:effectLst/>
                <a:latin typeface="HfW precursive" panose="00000500000000000000" pitchFamily="2" charset="0"/>
                <a:ea typeface="Tahoma" panose="020B0604030504040204" pitchFamily="34" charset="0"/>
              </a:rPr>
              <a:t>Through Communication and Language we will be...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00000"/>
                </a:solidFill>
                <a:latin typeface="HfW precursive" panose="00000500000000000000" pitchFamily="2" charset="0"/>
                <a:ea typeface="Tahoma" panose="020B0604030504040204" pitchFamily="34" charset="0"/>
              </a:rPr>
              <a:t>Share </a:t>
            </a:r>
            <a:r>
              <a:rPr lang="en-GB" sz="1050" dirty="0" smtClean="0">
                <a:solidFill>
                  <a:srgbClr val="000000"/>
                </a:solidFill>
                <a:latin typeface="HfW precursive" panose="00000500000000000000" pitchFamily="2" charset="0"/>
                <a:ea typeface="Tahoma" panose="020B0604030504040204" pitchFamily="34" charset="0"/>
              </a:rPr>
              <a:t>back and forth exchanges with our teachers and friends, through our activities in pairs, small groups and whole class work.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00000"/>
                </a:solidFill>
                <a:latin typeface="HfW precursive" panose="00000500000000000000" pitchFamily="2" charset="0"/>
                <a:ea typeface="Tahoma" panose="020B0604030504040204" pitchFamily="34" charset="0"/>
              </a:rPr>
              <a:t>Express </a:t>
            </a:r>
            <a:r>
              <a:rPr lang="en-GB" sz="1050" dirty="0" smtClean="0">
                <a:solidFill>
                  <a:srgbClr val="000000"/>
                </a:solidFill>
                <a:latin typeface="HfW precursive" panose="00000500000000000000" pitchFamily="2" charset="0"/>
                <a:ea typeface="Tahoma" panose="020B0604030504040204" pitchFamily="34" charset="0"/>
              </a:rPr>
              <a:t>our own ideas and feelings.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00000"/>
                </a:solidFill>
                <a:latin typeface="HfW precursive" panose="00000500000000000000" pitchFamily="2" charset="0"/>
                <a:ea typeface="Tahoma" panose="020B0604030504040204" pitchFamily="34" charset="0"/>
              </a:rPr>
              <a:t>Enjoy </a:t>
            </a:r>
            <a:r>
              <a:rPr lang="en-GB" sz="1050" dirty="0" smtClean="0">
                <a:solidFill>
                  <a:srgbClr val="000000"/>
                </a:solidFill>
                <a:latin typeface="HfW precursive" panose="00000500000000000000" pitchFamily="2" charset="0"/>
                <a:ea typeface="Tahoma" panose="020B0604030504040204" pitchFamily="34" charset="0"/>
              </a:rPr>
              <a:t>engaging and interacting with our  </a:t>
            </a:r>
            <a:r>
              <a:rPr lang="en-GB" sz="1050" dirty="0" smtClean="0">
                <a:solidFill>
                  <a:srgbClr val="000000"/>
                </a:solidFill>
                <a:latin typeface="HfW precursive" panose="00000500000000000000" pitchFamily="2" charset="0"/>
                <a:ea typeface="Tahoma" panose="020B0604030504040204" pitchFamily="34" charset="0"/>
              </a:rPr>
              <a:t>Vet </a:t>
            </a:r>
            <a:r>
              <a:rPr lang="en-GB" sz="1050" dirty="0" smtClean="0">
                <a:solidFill>
                  <a:srgbClr val="000000"/>
                </a:solidFill>
                <a:latin typeface="HfW precursive" panose="00000500000000000000" pitchFamily="2" charset="0"/>
                <a:ea typeface="Tahoma" panose="020B0604030504040204" pitchFamily="34" charset="0"/>
              </a:rPr>
              <a:t>Clinic Role Play in the classroom. </a:t>
            </a:r>
            <a:endParaRPr lang="en-GB" sz="1100" dirty="0">
              <a:effectLst/>
              <a:latin typeface="HfW precursive" panose="00000500000000000000" pitchFamily="2" charset="0"/>
              <a:ea typeface="Calibri" panose="020F0502020204030204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371819" y="4361964"/>
            <a:ext cx="3840956" cy="2496036"/>
          </a:xfrm>
          <a:prstGeom prst="rect">
            <a:avLst/>
          </a:prstGeom>
          <a:ln w="28575">
            <a:solidFill>
              <a:srgbClr val="92D050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25" tIns="45698" rIns="91425" bIns="45698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50" b="1" dirty="0" smtClean="0">
                <a:solidFill>
                  <a:srgbClr val="000000"/>
                </a:solidFill>
                <a:effectLst/>
                <a:latin typeface="HfW precursive" panose="00000500000000000000" pitchFamily="2" charset="0"/>
                <a:ea typeface="Tahoma" panose="020B0604030504040204" pitchFamily="34" charset="0"/>
              </a:rPr>
              <a:t>Through Literacy we </a:t>
            </a:r>
            <a:r>
              <a:rPr lang="en-GB" sz="1050" b="1" dirty="0" smtClean="0">
                <a:solidFill>
                  <a:srgbClr val="000000"/>
                </a:solidFill>
                <a:effectLst/>
                <a:latin typeface="HfW precursive" panose="00000500000000000000" pitchFamily="2" charset="0"/>
                <a:ea typeface="Tahoma" panose="020B0604030504040204" pitchFamily="34" charset="0"/>
              </a:rPr>
              <a:t>will learn </a:t>
            </a:r>
            <a:r>
              <a:rPr lang="en-GB" sz="1050" b="1" dirty="0" smtClean="0">
                <a:solidFill>
                  <a:srgbClr val="000000"/>
                </a:solidFill>
                <a:effectLst/>
                <a:latin typeface="HfW precursive" panose="00000500000000000000" pitchFamily="2" charset="0"/>
                <a:ea typeface="Tahoma" panose="020B0604030504040204" pitchFamily="34" charset="0"/>
              </a:rPr>
              <a:t>to... </a:t>
            </a:r>
            <a:endParaRPr lang="en-GB" sz="1100" dirty="0">
              <a:effectLst/>
              <a:latin typeface="HfW precursive" panose="00000500000000000000" pitchFamily="2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050" dirty="0" smtClean="0">
                <a:latin typeface="HfW precursive" panose="00000500000000000000" pitchFamily="2" charset="0"/>
                <a:ea typeface="Calibri" panose="020F0502020204030204" pitchFamily="34" charset="0"/>
              </a:rPr>
              <a:t>Label </a:t>
            </a:r>
            <a:r>
              <a:rPr lang="en-GB" sz="1050" dirty="0" smtClean="0">
                <a:latin typeface="HfW precursive" panose="00000500000000000000" pitchFamily="2" charset="0"/>
                <a:ea typeface="Calibri" panose="020F0502020204030204" pitchFamily="34" charset="0"/>
              </a:rPr>
              <a:t>and </a:t>
            </a:r>
            <a:r>
              <a:rPr lang="en-GB" sz="1050" dirty="0" smtClean="0">
                <a:latin typeface="HfW precursive" panose="00000500000000000000" pitchFamily="2" charset="0"/>
                <a:ea typeface="Calibri" panose="020F0502020204030204" pitchFamily="34" charset="0"/>
              </a:rPr>
              <a:t>write captions </a:t>
            </a:r>
            <a:r>
              <a:rPr lang="en-GB" sz="1050" dirty="0" smtClean="0">
                <a:latin typeface="HfW precursive" panose="00000500000000000000" pitchFamily="2" charset="0"/>
                <a:ea typeface="Calibri" panose="020F0502020204030204" pitchFamily="34" charset="0"/>
              </a:rPr>
              <a:t>and sentences about the roles of ‘people that help us’ 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050" dirty="0" smtClean="0">
                <a:effectLst/>
                <a:latin typeface="HfW precursive" panose="00000500000000000000" pitchFamily="2" charset="0"/>
                <a:ea typeface="Calibri" panose="020F0502020204030204" pitchFamily="34" charset="0"/>
              </a:rPr>
              <a:t>Create </a:t>
            </a:r>
            <a:r>
              <a:rPr lang="en-GB" sz="1050" dirty="0" smtClean="0">
                <a:effectLst/>
                <a:latin typeface="HfW precursive" panose="00000500000000000000" pitchFamily="2" charset="0"/>
                <a:ea typeface="Calibri" panose="020F0502020204030204" pitchFamily="34" charset="0"/>
              </a:rPr>
              <a:t>information posters about ‘people that help us, including those through history.’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050" dirty="0" smtClean="0">
                <a:effectLst/>
                <a:latin typeface="HfW precursive" panose="00000500000000000000" pitchFamily="2" charset="0"/>
                <a:ea typeface="Calibri" panose="020F0502020204030204" pitchFamily="34" charset="0"/>
              </a:rPr>
              <a:t>Sequence </a:t>
            </a:r>
            <a:r>
              <a:rPr lang="en-GB" sz="1050" dirty="0" smtClean="0">
                <a:effectLst/>
                <a:latin typeface="HfW precursive" panose="00000500000000000000" pitchFamily="2" charset="0"/>
                <a:ea typeface="Calibri" panose="020F0502020204030204" pitchFamily="34" charset="0"/>
              </a:rPr>
              <a:t>events in stories and retelling them with puppets. 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050" dirty="0" smtClean="0">
                <a:latin typeface="HfW precursive" panose="00000500000000000000" pitchFamily="2" charset="0"/>
                <a:ea typeface="Calibri" panose="020F0502020204030204" pitchFamily="34" charset="0"/>
              </a:rPr>
              <a:t>Share books </a:t>
            </a:r>
            <a:r>
              <a:rPr lang="en-GB" sz="1050" dirty="0" smtClean="0">
                <a:latin typeface="HfW precursive" panose="00000500000000000000" pitchFamily="2" charset="0"/>
                <a:ea typeface="Calibri" panose="020F0502020204030204" pitchFamily="34" charset="0"/>
              </a:rPr>
              <a:t>and poetry out loud.  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GB" sz="1100" dirty="0">
              <a:effectLst/>
              <a:latin typeface="HfW precursive" panose="00000500000000000000" pitchFamily="2" charset="0"/>
              <a:ea typeface="Calibri" panose="020F0502020204030204" pitchFamily="34" charset="0"/>
            </a:endParaRPr>
          </a:p>
        </p:txBody>
      </p:sp>
      <p:pic>
        <p:nvPicPr>
          <p:cNvPr id="18" name="Picture 17" descr="Yellow Pencil Clipart Free PNG Image｜Illustoon"/>
          <p:cNvPicPr/>
          <p:nvPr/>
        </p:nvPicPr>
        <p:blipFill>
          <a:blip r:embed="rId7" cstate="print"/>
          <a:srcRect r="6723" b="6303"/>
          <a:stretch>
            <a:fillRect/>
          </a:stretch>
        </p:blipFill>
        <p:spPr bwMode="auto">
          <a:xfrm>
            <a:off x="7577594" y="6198612"/>
            <a:ext cx="453224" cy="44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827715" y="2067342"/>
            <a:ext cx="763709" cy="367354"/>
          </a:xfrm>
          <a:prstGeom prst="rect">
            <a:avLst/>
          </a:prstGeom>
        </p:spPr>
      </p:pic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372499" y="2727972"/>
            <a:ext cx="3674142" cy="2559645"/>
          </a:xfrm>
          <a:prstGeom prst="rect">
            <a:avLst/>
          </a:prstGeom>
          <a:ln w="28575">
            <a:solidFill>
              <a:srgbClr val="92D050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25" tIns="45698" rIns="91425" bIns="45698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50" b="1" dirty="0" smtClean="0">
                <a:solidFill>
                  <a:srgbClr val="000000"/>
                </a:solidFill>
                <a:effectLst/>
                <a:latin typeface="HfW precursive" panose="00000500000000000000" pitchFamily="2" charset="0"/>
                <a:ea typeface="Tahoma" panose="020B0604030504040204" pitchFamily="34" charset="0"/>
              </a:rPr>
              <a:t>While gaining a deeper Understanding </a:t>
            </a:r>
            <a:r>
              <a:rPr lang="en-GB" sz="1050" b="1" dirty="0" smtClean="0">
                <a:solidFill>
                  <a:srgbClr val="000000"/>
                </a:solidFill>
                <a:effectLst/>
                <a:latin typeface="HfW precursive" panose="00000500000000000000" pitchFamily="2" charset="0"/>
                <a:ea typeface="Tahoma" panose="020B0604030504040204" pitchFamily="34" charset="0"/>
              </a:rPr>
              <a:t>of the </a:t>
            </a:r>
            <a:r>
              <a:rPr lang="en-GB" sz="1050" b="1" dirty="0" smtClean="0">
                <a:solidFill>
                  <a:srgbClr val="000000"/>
                </a:solidFill>
                <a:effectLst/>
                <a:latin typeface="HfW precursive" panose="00000500000000000000" pitchFamily="2" charset="0"/>
                <a:ea typeface="Tahoma" panose="020B0604030504040204" pitchFamily="34" charset="0"/>
              </a:rPr>
              <a:t>World we </a:t>
            </a:r>
            <a:r>
              <a:rPr lang="en-GB" sz="1050" b="1" dirty="0" smtClean="0">
                <a:solidFill>
                  <a:srgbClr val="000000"/>
                </a:solidFill>
                <a:effectLst/>
                <a:latin typeface="HfW precursive" panose="00000500000000000000" pitchFamily="2" charset="0"/>
                <a:ea typeface="Tahoma" panose="020B0604030504040204" pitchFamily="34" charset="0"/>
              </a:rPr>
              <a:t>wil</a:t>
            </a:r>
            <a:r>
              <a:rPr lang="en-GB" sz="1050" b="1" dirty="0" smtClean="0">
                <a:solidFill>
                  <a:srgbClr val="000000"/>
                </a:solidFill>
                <a:latin typeface="HfW precursive" panose="00000500000000000000" pitchFamily="2" charset="0"/>
                <a:ea typeface="Tahoma" panose="020B0604030504040204" pitchFamily="34" charset="0"/>
              </a:rPr>
              <a:t>l</a:t>
            </a:r>
            <a:r>
              <a:rPr lang="en-GB" sz="1050" b="1" dirty="0" smtClean="0">
                <a:solidFill>
                  <a:srgbClr val="000000"/>
                </a:solidFill>
                <a:effectLst/>
                <a:latin typeface="HfW precursive" panose="00000500000000000000" pitchFamily="2" charset="0"/>
                <a:ea typeface="Tahoma" panose="020B0604030504040204" pitchFamily="34" charset="0"/>
              </a:rPr>
              <a:t>... </a:t>
            </a:r>
            <a:endParaRPr lang="en-GB" sz="1100" dirty="0">
              <a:effectLst/>
              <a:latin typeface="HfW precursive" panose="00000500000000000000" pitchFamily="2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100" dirty="0" smtClean="0">
                <a:latin typeface="HfW precursive" panose="00000500000000000000" pitchFamily="2" charset="0"/>
                <a:ea typeface="Calibri" panose="020F0502020204030204" pitchFamily="34" charset="0"/>
              </a:rPr>
              <a:t>Talk </a:t>
            </a:r>
            <a:r>
              <a:rPr lang="en-GB" sz="1100" dirty="0" smtClean="0">
                <a:latin typeface="HfW precursive" panose="00000500000000000000" pitchFamily="2" charset="0"/>
                <a:ea typeface="Calibri" panose="020F0502020204030204" pitchFamily="34" charset="0"/>
              </a:rPr>
              <a:t>about the lives of people in our community and the wider world, with a focus on ‘people that help us’.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100" dirty="0" smtClean="0">
                <a:latin typeface="HfW precursive" panose="00000500000000000000" pitchFamily="2" charset="0"/>
                <a:ea typeface="Calibri" panose="020F0502020204030204" pitchFamily="34" charset="0"/>
              </a:rPr>
              <a:t>Explore </a:t>
            </a:r>
            <a:r>
              <a:rPr lang="en-GB" sz="1100" dirty="0" smtClean="0">
                <a:latin typeface="HfW precursive" panose="00000500000000000000" pitchFamily="2" charset="0"/>
                <a:ea typeface="Calibri" panose="020F0502020204030204" pitchFamily="34" charset="0"/>
              </a:rPr>
              <a:t>the natural world around them during Outdoor Learning,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1050" dirty="0" smtClean="0">
              <a:latin typeface="HfW precursive" panose="00000500000000000000" pitchFamily="2" charset="0"/>
              <a:ea typeface="Calibri" panose="020F0502020204030204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372499" y="5380063"/>
            <a:ext cx="3674142" cy="1477937"/>
          </a:xfrm>
          <a:prstGeom prst="rect">
            <a:avLst/>
          </a:prstGeom>
          <a:ln w="28575">
            <a:solidFill>
              <a:srgbClr val="92D050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25" tIns="45698" rIns="91425" bIns="45698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50" b="1" dirty="0" smtClean="0">
                <a:solidFill>
                  <a:srgbClr val="000000"/>
                </a:solidFill>
                <a:latin typeface="HfW precursive" panose="00000500000000000000" pitchFamily="2" charset="0"/>
                <a:ea typeface="Tahoma" panose="020B0604030504040204" pitchFamily="34" charset="0"/>
              </a:rPr>
              <a:t>As Leaders in Faith we </a:t>
            </a:r>
            <a:r>
              <a:rPr lang="en-GB" sz="1050" b="1" dirty="0" smtClean="0">
                <a:solidFill>
                  <a:srgbClr val="000000"/>
                </a:solidFill>
                <a:effectLst/>
                <a:latin typeface="HfW precursive" panose="00000500000000000000" pitchFamily="2" charset="0"/>
                <a:ea typeface="Tahoma" panose="020B0604030504040204" pitchFamily="34" charset="0"/>
              </a:rPr>
              <a:t>will be…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00000"/>
                </a:solidFill>
                <a:latin typeface="HfW precursive" panose="00000500000000000000" pitchFamily="2" charset="0"/>
                <a:ea typeface="Tahoma" panose="020B0604030504040204" pitchFamily="34" charset="0"/>
              </a:rPr>
              <a:t>Growing in faith, learning how to care for others in Lent, growing closer to Jesus and in love for others.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00000"/>
                </a:solidFill>
                <a:effectLst/>
                <a:latin typeface="HfW precursive" panose="00000500000000000000" pitchFamily="2" charset="0"/>
                <a:ea typeface="Tahoma" panose="020B0604030504040204" pitchFamily="34" charset="0"/>
              </a:rPr>
              <a:t>We will learn ho</a:t>
            </a:r>
            <a:r>
              <a:rPr lang="en-GB" sz="1050" dirty="0" smtClean="0">
                <a:solidFill>
                  <a:srgbClr val="000000"/>
                </a:solidFill>
                <a:latin typeface="HfW precursive" panose="00000500000000000000" pitchFamily="2" charset="0"/>
                <a:ea typeface="Tahoma" panose="020B0604030504040204" pitchFamily="34" charset="0"/>
              </a:rPr>
              <a:t>w Jesus entered Jerusalem on a donkey, died on a cross and rose again. </a:t>
            </a:r>
            <a:endParaRPr lang="en-GB" sz="1100" dirty="0">
              <a:effectLst/>
              <a:latin typeface="HfW precursive" panose="00000500000000000000" pitchFamily="2" charset="0"/>
              <a:ea typeface="Calibri" panose="020F0502020204030204" pitchFamily="34" charset="0"/>
            </a:endParaRPr>
          </a:p>
        </p:txBody>
      </p:sp>
      <p:pic>
        <p:nvPicPr>
          <p:cNvPr id="22" name="Picture 21" descr="Image result for geography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1282" y="4634603"/>
            <a:ext cx="403860" cy="403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White background with wooden cross Royalty Free Vector Image"/>
          <p:cNvPicPr/>
          <p:nvPr/>
        </p:nvPicPr>
        <p:blipFill>
          <a:blip r:embed="rId10" cstate="print"/>
          <a:srcRect b="12346"/>
          <a:stretch>
            <a:fillRect/>
          </a:stretch>
        </p:blipFill>
        <p:spPr bwMode="auto">
          <a:xfrm>
            <a:off x="11759979" y="5492523"/>
            <a:ext cx="188678" cy="280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37294" y="1854053"/>
            <a:ext cx="3549184" cy="210474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45728" y="3874845"/>
            <a:ext cx="535296" cy="48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714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DFB5E804EDEE46812CE75A3AF019F7" ma:contentTypeVersion="13" ma:contentTypeDescription="Create a new document." ma:contentTypeScope="" ma:versionID="8c32c3b140ce06f43d9496a98a69db1b">
  <xsd:schema xmlns:xsd="http://www.w3.org/2001/XMLSchema" xmlns:xs="http://www.w3.org/2001/XMLSchema" xmlns:p="http://schemas.microsoft.com/office/2006/metadata/properties" xmlns:ns3="1e240fac-d97c-4724-8303-06f70a5aeda6" targetNamespace="http://schemas.microsoft.com/office/2006/metadata/properties" ma:root="true" ma:fieldsID="90af4a54ec4f039bd82023ce87345902" ns3:_="">
    <xsd:import namespace="1e240fac-d97c-4724-8303-06f70a5aeda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240fac-d97c-4724-8303-06f70a5aed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10EEF1-73D3-4097-9122-6C1F46D37F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E21866-2A94-4879-83FF-E21AC1D0F99A}">
  <ds:schemaRefs>
    <ds:schemaRef ds:uri="http://purl.org/dc/terms/"/>
    <ds:schemaRef ds:uri="http://schemas.openxmlformats.org/package/2006/metadata/core-properties"/>
    <ds:schemaRef ds:uri="http://purl.org/dc/dcmitype/"/>
    <ds:schemaRef ds:uri="1e240fac-d97c-4724-8303-06f70a5aeda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C0DE1FE-994A-4E67-BD36-F1134D455B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240fac-d97c-4724-8303-06f70a5aed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386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HfW precursive</vt:lpstr>
      <vt:lpstr>Symbol</vt:lpstr>
      <vt:lpstr>Tahoma</vt:lpstr>
      <vt:lpstr>Office Theme</vt:lpstr>
      <vt:lpstr>PowerPoint Presentation</vt:lpstr>
    </vt:vector>
  </TitlesOfParts>
  <Company>Edit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Daly</dc:creator>
  <cp:lastModifiedBy>Laura Gardiner</cp:lastModifiedBy>
  <cp:revision>23</cp:revision>
  <dcterms:created xsi:type="dcterms:W3CDTF">2025-01-06T19:33:35Z</dcterms:created>
  <dcterms:modified xsi:type="dcterms:W3CDTF">2025-02-27T12:35:55Z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0x010100AFDFB5E804EDEE46812CE75A3AF019F7</vt:lpwstr>
  </property>
</Properties>
</file>