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36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25C58-40B2-4E53-850F-A56CFAB2C6B8}" type="datetimeFigureOut">
              <a:rPr lang="en-GB" smtClean="0"/>
              <a:t>27/02/2025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9FE5E-BF79-4F96-80D2-05A7D683FE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52765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25C58-40B2-4E53-850F-A56CFAB2C6B8}" type="datetimeFigureOut">
              <a:rPr lang="en-GB" smtClean="0"/>
              <a:t>27/02/2025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9FE5E-BF79-4F96-80D2-05A7D683FE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11759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25C58-40B2-4E53-850F-A56CFAB2C6B8}" type="datetimeFigureOut">
              <a:rPr lang="en-GB" smtClean="0"/>
              <a:t>27/02/2025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9FE5E-BF79-4F96-80D2-05A7D683FE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44291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25C58-40B2-4E53-850F-A56CFAB2C6B8}" type="datetimeFigureOut">
              <a:rPr lang="en-GB" smtClean="0"/>
              <a:t>27/02/2025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9FE5E-BF79-4F96-80D2-05A7D683FE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711333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25C58-40B2-4E53-850F-A56CFAB2C6B8}" type="datetimeFigureOut">
              <a:rPr lang="en-GB" smtClean="0"/>
              <a:t>27/02/2025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9FE5E-BF79-4F96-80D2-05A7D683FE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832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25C58-40B2-4E53-850F-A56CFAB2C6B8}" type="datetimeFigureOut">
              <a:rPr lang="en-GB" smtClean="0"/>
              <a:t>27/02/2025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9FE5E-BF79-4F96-80D2-05A7D683FE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465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25C58-40B2-4E53-850F-A56CFAB2C6B8}" type="datetimeFigureOut">
              <a:rPr lang="en-GB" smtClean="0"/>
              <a:t>27/02/2025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9FE5E-BF79-4F96-80D2-05A7D683FE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735750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25C58-40B2-4E53-850F-A56CFAB2C6B8}" type="datetimeFigureOut">
              <a:rPr lang="en-GB" smtClean="0"/>
              <a:t>27/02/2025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9FE5E-BF79-4F96-80D2-05A7D683FE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2809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25C58-40B2-4E53-850F-A56CFAB2C6B8}" type="datetimeFigureOut">
              <a:rPr lang="en-GB" smtClean="0"/>
              <a:t>27/02/2025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9FE5E-BF79-4F96-80D2-05A7D683FE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39799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25C58-40B2-4E53-850F-A56CFAB2C6B8}" type="datetimeFigureOut">
              <a:rPr lang="en-GB" smtClean="0"/>
              <a:t>27/02/2025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9FE5E-BF79-4F96-80D2-05A7D683FE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18308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25C58-40B2-4E53-850F-A56CFAB2C6B8}" type="datetimeFigureOut">
              <a:rPr lang="en-GB" smtClean="0"/>
              <a:t>27/02/2025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9FE5E-BF79-4F96-80D2-05A7D683FE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470701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D25C58-40B2-4E53-850F-A56CFAB2C6B8}" type="datetimeFigureOut">
              <a:rPr lang="en-GB" smtClean="0"/>
              <a:t>27/02/2025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19FE5E-BF79-4F96-80D2-05A7D683FE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91697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jpe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jpeg"/><Relationship Id="rId4" Type="http://schemas.openxmlformats.org/officeDocument/2006/relationships/image" Target="../media/image3.gif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9313" y="174183"/>
            <a:ext cx="495300" cy="51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extBox 1"/>
          <p:cNvSpPr txBox="1"/>
          <p:nvPr/>
        </p:nvSpPr>
        <p:spPr>
          <a:xfrm>
            <a:off x="634613" y="292858"/>
            <a:ext cx="312277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 smtClean="0">
                <a:latin typeface="HfW precursive" panose="00000500000000000000" pitchFamily="2" charset="0"/>
              </a:rPr>
              <a:t>Mrs Daly – St Mary’s Class Reception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683865" y="4122515"/>
            <a:ext cx="12713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 smtClean="0">
                <a:latin typeface="HfW precursive" panose="00000500000000000000" pitchFamily="2" charset="0"/>
              </a:rPr>
              <a:t>Spring Term 2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92370" y="848402"/>
            <a:ext cx="4102108" cy="1879571"/>
          </a:xfrm>
          <a:prstGeom prst="rect">
            <a:avLst/>
          </a:prstGeom>
          <a:ln w="28575">
            <a:solidFill>
              <a:srgbClr val="92D050"/>
            </a:solidFill>
            <a:headEnd type="none" w="sm" len="sm"/>
            <a:tailEnd type="none" w="sm" len="sm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0" vert="horz" wrap="square" lIns="91425" tIns="45698" rIns="91425" bIns="45698" anchor="t" anchorCtr="0" upright="1"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050" b="1" dirty="0" smtClean="0">
                <a:solidFill>
                  <a:srgbClr val="000000"/>
                </a:solidFill>
                <a:effectLst/>
                <a:latin typeface="HfW precursive" panose="00000500000000000000" pitchFamily="2" charset="0"/>
                <a:ea typeface="Tahoma" panose="020B0604030504040204" pitchFamily="34" charset="0"/>
              </a:rPr>
              <a:t>Through mathematics we will learn to...</a:t>
            </a:r>
            <a:endParaRPr lang="en-GB" sz="1100" dirty="0">
              <a:effectLst/>
              <a:latin typeface="HfW precursive" panose="00000500000000000000" pitchFamily="2" charset="0"/>
              <a:ea typeface="Calibri" panose="020F0502020204030204" pitchFamily="34" charset="0"/>
            </a:endParaRPr>
          </a:p>
          <a:p>
            <a:pPr marL="342900" lvl="0" indent="-342900">
              <a:lnSpc>
                <a:spcPct val="150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GB" sz="1050" dirty="0" smtClean="0">
                <a:latin typeface="HfW precursive" panose="00000500000000000000" pitchFamily="2" charset="0"/>
                <a:ea typeface="Calibri" panose="020F0502020204030204" pitchFamily="34" charset="0"/>
              </a:rPr>
              <a:t>‘Staircase’ pattern and ordering numbers</a:t>
            </a:r>
          </a:p>
          <a:p>
            <a:pPr lvl="0">
              <a:lnSpc>
                <a:spcPct val="150000"/>
              </a:lnSpc>
              <a:spcAft>
                <a:spcPts val="0"/>
              </a:spcAft>
            </a:pPr>
            <a:r>
              <a:rPr lang="en-GB" sz="1050" dirty="0" smtClean="0">
                <a:latin typeface="HfW precursive" panose="00000500000000000000" pitchFamily="2" charset="0"/>
                <a:ea typeface="Calibri" panose="020F0502020204030204" pitchFamily="34" charset="0"/>
              </a:rPr>
              <a:t> to 8. </a:t>
            </a:r>
          </a:p>
          <a:p>
            <a:pPr marL="342900" lvl="0" indent="-342900">
              <a:lnSpc>
                <a:spcPct val="150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GB" sz="1050" dirty="0" smtClean="0">
                <a:latin typeface="HfW precursive" panose="00000500000000000000" pitchFamily="2" charset="0"/>
                <a:ea typeface="Calibri" panose="020F0502020204030204" pitchFamily="34" charset="0"/>
              </a:rPr>
              <a:t>Using the ‘less than’ in our number work. </a:t>
            </a:r>
            <a:endParaRPr lang="en-GB" sz="1050" dirty="0" smtClean="0">
              <a:effectLst/>
              <a:latin typeface="HfW precursive" panose="00000500000000000000" pitchFamily="2" charset="0"/>
              <a:ea typeface="Calibri" panose="020F0502020204030204" pitchFamily="34" charset="0"/>
            </a:endParaRPr>
          </a:p>
          <a:p>
            <a:pPr marL="342900" lvl="0" indent="-342900">
              <a:lnSpc>
                <a:spcPct val="150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GB" sz="1100" dirty="0">
                <a:effectLst/>
                <a:latin typeface="HfW precursive" panose="00000500000000000000" pitchFamily="2" charset="0"/>
                <a:ea typeface="Calibri" panose="020F0502020204030204" pitchFamily="34" charset="0"/>
              </a:rPr>
              <a:t> </a:t>
            </a:r>
            <a:r>
              <a:rPr lang="en-GB" sz="1100" dirty="0" smtClean="0">
                <a:effectLst/>
                <a:latin typeface="HfW precursive" panose="00000500000000000000" pitchFamily="2" charset="0"/>
                <a:ea typeface="Calibri" panose="020F0502020204030204" pitchFamily="34" charset="0"/>
              </a:rPr>
              <a:t>Doubles – exploring how some numbers can be made with 2 equal parts.</a:t>
            </a:r>
          </a:p>
          <a:p>
            <a:pPr marL="342900" lvl="0" indent="-342900">
              <a:lnSpc>
                <a:spcPct val="150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GB" sz="1100" dirty="0" smtClean="0">
                <a:latin typeface="HfW precursive" panose="00000500000000000000" pitchFamily="2" charset="0"/>
                <a:ea typeface="Calibri" panose="020F0502020204030204" pitchFamily="34" charset="0"/>
              </a:rPr>
              <a:t>Sorting numbers – odd and even numbers. </a:t>
            </a:r>
            <a:endParaRPr lang="en-GB" sz="1100" dirty="0">
              <a:effectLst/>
              <a:latin typeface="HfW precursive" panose="00000500000000000000" pitchFamily="2" charset="0"/>
              <a:ea typeface="Calibri" panose="020F0502020204030204" pitchFamily="34" charset="0"/>
            </a:endParaRPr>
          </a:p>
        </p:txBody>
      </p:sp>
      <p:pic>
        <p:nvPicPr>
          <p:cNvPr id="9" name="Picture 8" descr="Maths mastery uncovered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40153" y="916735"/>
            <a:ext cx="551765" cy="3779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09698" y="2906428"/>
            <a:ext cx="4102108" cy="1728175"/>
          </a:xfrm>
          <a:prstGeom prst="rect">
            <a:avLst/>
          </a:prstGeom>
          <a:ln w="28575">
            <a:solidFill>
              <a:srgbClr val="92D050"/>
            </a:solidFill>
            <a:headEnd type="none" w="sm" len="sm"/>
            <a:tailEnd type="none" w="sm" len="sm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0" vert="horz" wrap="square" lIns="91425" tIns="45698" rIns="91425" bIns="45698" anchor="t" anchorCtr="0" upright="1"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050" b="1" dirty="0" smtClean="0">
                <a:solidFill>
                  <a:srgbClr val="000000"/>
                </a:solidFill>
                <a:effectLst/>
                <a:latin typeface="HfW precursive" panose="00000500000000000000" pitchFamily="2" charset="0"/>
                <a:ea typeface="Tahoma" panose="020B0604030504040204" pitchFamily="34" charset="0"/>
              </a:rPr>
              <a:t>Through Arts and Expressive Design we will learn to...</a:t>
            </a:r>
            <a:endParaRPr lang="en-GB" sz="1100" dirty="0">
              <a:effectLst/>
              <a:latin typeface="HfW precursive" panose="00000500000000000000" pitchFamily="2" charset="0"/>
              <a:ea typeface="Calibri" panose="020F0502020204030204" pitchFamily="34" charset="0"/>
            </a:endParaRPr>
          </a:p>
          <a:p>
            <a:pPr marL="342900" lvl="0" indent="-342900">
              <a:lnSpc>
                <a:spcPct val="150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GB" sz="1050" dirty="0" smtClean="0">
                <a:latin typeface="HfW precursive" panose="00000500000000000000" pitchFamily="2" charset="0"/>
                <a:ea typeface="Calibri" panose="020F0502020204030204" pitchFamily="34" charset="0"/>
              </a:rPr>
              <a:t>Sing and perform a range of well-known nursery rhymes and songs. Using our bodies to find the pulse in songs. </a:t>
            </a:r>
          </a:p>
          <a:p>
            <a:pPr marL="342900" lvl="0" indent="-342900">
              <a:lnSpc>
                <a:spcPct val="150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GB" sz="1050" dirty="0" smtClean="0">
                <a:latin typeface="HfW precursive" panose="00000500000000000000" pitchFamily="2" charset="0"/>
                <a:ea typeface="Calibri" panose="020F0502020204030204" pitchFamily="34" charset="0"/>
              </a:rPr>
              <a:t>Explore a range of materials and tools,           including woodwork. </a:t>
            </a:r>
            <a:endParaRPr lang="en-GB" sz="1100" dirty="0">
              <a:effectLst/>
              <a:latin typeface="HfW precursive" panose="00000500000000000000" pitchFamily="2" charset="0"/>
              <a:ea typeface="Calibri" panose="020F0502020204030204" pitchFamily="34" charset="0"/>
            </a:endParaRPr>
          </a:p>
        </p:txBody>
      </p:sp>
      <p:pic>
        <p:nvPicPr>
          <p:cNvPr id="11" name="Picture 10" descr="See the source image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33731" y="4401931"/>
            <a:ext cx="422877" cy="4933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4361292" y="222088"/>
            <a:ext cx="3844393" cy="1525778"/>
          </a:xfrm>
          <a:prstGeom prst="rect">
            <a:avLst/>
          </a:prstGeom>
          <a:ln w="28575">
            <a:solidFill>
              <a:srgbClr val="92D050"/>
            </a:solidFill>
            <a:headEnd type="none" w="sm" len="sm"/>
            <a:tailEnd type="none" w="sm" len="sm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0" vert="horz" wrap="square" lIns="91425" tIns="45698" rIns="91425" bIns="45698" anchor="t" anchorCtr="0" upright="1"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050" b="1" dirty="0" smtClean="0">
                <a:solidFill>
                  <a:srgbClr val="000000"/>
                </a:solidFill>
                <a:effectLst/>
                <a:latin typeface="HfW precursive" panose="00000500000000000000" pitchFamily="2" charset="0"/>
                <a:ea typeface="Tahoma" panose="020B0604030504040204" pitchFamily="34" charset="0"/>
              </a:rPr>
              <a:t>Through Physical Development we will be…</a:t>
            </a:r>
          </a:p>
          <a:p>
            <a:pPr marL="171450" indent="-1714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GB" sz="1050" dirty="0" smtClean="0">
                <a:solidFill>
                  <a:srgbClr val="000000"/>
                </a:solidFill>
                <a:latin typeface="HfW precursive" panose="00000500000000000000" pitchFamily="2" charset="0"/>
                <a:ea typeface="Tahoma" panose="020B0604030504040204" pitchFamily="34" charset="0"/>
              </a:rPr>
              <a:t>Exploring how we can move and control our bodies through gymnastics. </a:t>
            </a:r>
          </a:p>
          <a:p>
            <a:pPr marL="171450" indent="-1714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GB" sz="1050" dirty="0" smtClean="0">
                <a:solidFill>
                  <a:srgbClr val="000000"/>
                </a:solidFill>
                <a:effectLst/>
                <a:latin typeface="HfW precursive" panose="00000500000000000000" pitchFamily="2" charset="0"/>
                <a:ea typeface="Tahoma" panose="020B0604030504040204" pitchFamily="34" charset="0"/>
              </a:rPr>
              <a:t>Exploring our outdoor learning environments. </a:t>
            </a:r>
            <a:endParaRPr lang="en-GB" sz="1100" dirty="0">
              <a:effectLst/>
              <a:latin typeface="HfW precursive" panose="00000500000000000000" pitchFamily="2" charset="0"/>
              <a:ea typeface="Calibri" panose="020F0502020204030204" pitchFamily="34" charset="0"/>
            </a:endParaRPr>
          </a:p>
        </p:txBody>
      </p:sp>
      <p:pic>
        <p:nvPicPr>
          <p:cNvPr id="13" name="Picture 12" descr="Free Clipart Heart Health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9778" b="31555"/>
          <a:stretch>
            <a:fillRect/>
          </a:stretch>
        </p:blipFill>
        <p:spPr bwMode="auto">
          <a:xfrm>
            <a:off x="5683865" y="1294691"/>
            <a:ext cx="847642" cy="272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38640" y="4932876"/>
            <a:ext cx="4102108" cy="1770074"/>
          </a:xfrm>
          <a:prstGeom prst="rect">
            <a:avLst/>
          </a:prstGeom>
          <a:ln w="28575">
            <a:solidFill>
              <a:srgbClr val="92D050"/>
            </a:solidFill>
            <a:headEnd type="none" w="sm" len="sm"/>
            <a:tailEnd type="none" w="sm" len="sm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0" vert="horz" wrap="square" lIns="91425" tIns="45698" rIns="91425" bIns="45698" anchor="t" anchorCtr="0" upright="1"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050" b="1" dirty="0" smtClean="0">
                <a:solidFill>
                  <a:srgbClr val="000000"/>
                </a:solidFill>
                <a:effectLst/>
                <a:latin typeface="HfW precursive" panose="00000500000000000000" pitchFamily="2" charset="0"/>
                <a:ea typeface="Tahoma" panose="020B0604030504040204" pitchFamily="34" charset="0"/>
              </a:rPr>
              <a:t>Through </a:t>
            </a:r>
            <a:r>
              <a:rPr lang="en-GB" sz="1050" b="1" dirty="0" smtClean="0">
                <a:solidFill>
                  <a:srgbClr val="000000"/>
                </a:solidFill>
                <a:latin typeface="HfW precursive" panose="00000500000000000000" pitchFamily="2" charset="0"/>
                <a:ea typeface="Tahoma" panose="020B0604030504040204" pitchFamily="34" charset="0"/>
              </a:rPr>
              <a:t>Personal, Social and Emotional Development </a:t>
            </a:r>
            <a:r>
              <a:rPr lang="en-GB" sz="1050" b="1" dirty="0" smtClean="0">
                <a:solidFill>
                  <a:srgbClr val="000000"/>
                </a:solidFill>
                <a:effectLst/>
                <a:latin typeface="HfW precursive" panose="00000500000000000000" pitchFamily="2" charset="0"/>
                <a:ea typeface="Tahoma" panose="020B0604030504040204" pitchFamily="34" charset="0"/>
              </a:rPr>
              <a:t>we will…</a:t>
            </a:r>
          </a:p>
          <a:p>
            <a:pPr marL="171450" indent="-1714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GB" sz="1050" dirty="0" smtClean="0">
                <a:solidFill>
                  <a:srgbClr val="000000"/>
                </a:solidFill>
                <a:latin typeface="HfW precursive" panose="00000500000000000000" pitchFamily="2" charset="0"/>
                <a:ea typeface="Tahoma" panose="020B0604030504040204" pitchFamily="34" charset="0"/>
              </a:rPr>
              <a:t>Work </a:t>
            </a:r>
            <a:r>
              <a:rPr lang="en-GB" sz="1050" dirty="0" smtClean="0">
                <a:solidFill>
                  <a:srgbClr val="000000"/>
                </a:solidFill>
                <a:latin typeface="HfW precursive" panose="00000500000000000000" pitchFamily="2" charset="0"/>
                <a:ea typeface="Tahoma" panose="020B0604030504040204" pitchFamily="34" charset="0"/>
              </a:rPr>
              <a:t>on building relationships, as we explore who we are, what makes us a great friend and how to be a good friend to others. </a:t>
            </a:r>
          </a:p>
          <a:p>
            <a:pPr marL="171450" indent="-1714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GB" sz="1050" dirty="0" smtClean="0">
                <a:solidFill>
                  <a:srgbClr val="000000"/>
                </a:solidFill>
                <a:latin typeface="HfW precursive" panose="00000500000000000000" pitchFamily="2" charset="0"/>
                <a:ea typeface="Tahoma" panose="020B0604030504040204" pitchFamily="34" charset="0"/>
              </a:rPr>
              <a:t>Deepening </a:t>
            </a:r>
            <a:r>
              <a:rPr lang="en-GB" sz="1050" dirty="0" smtClean="0">
                <a:solidFill>
                  <a:srgbClr val="000000"/>
                </a:solidFill>
                <a:latin typeface="HfW precursive" panose="00000500000000000000" pitchFamily="2" charset="0"/>
                <a:ea typeface="Tahoma" panose="020B0604030504040204" pitchFamily="34" charset="0"/>
              </a:rPr>
              <a:t>our understanding of right from wrong as we learn about being safe online. </a:t>
            </a:r>
            <a:endParaRPr lang="en-GB" sz="1050" dirty="0">
              <a:solidFill>
                <a:srgbClr val="000000"/>
              </a:solidFill>
              <a:latin typeface="HfW precursive" panose="00000500000000000000" pitchFamily="2" charset="0"/>
              <a:ea typeface="Tahoma" panose="020B0604030504040204" pitchFamily="34" charset="0"/>
            </a:endParaRPr>
          </a:p>
        </p:txBody>
      </p:sp>
      <p:pic>
        <p:nvPicPr>
          <p:cNvPr id="15" name="Picture 14" descr="Big Image - Hand Holding Clip Art - Png Download - Full Size ..."/>
          <p:cNvPicPr/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769224" y="6291812"/>
            <a:ext cx="442582" cy="373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Rectangle 15"/>
          <p:cNvSpPr>
            <a:spLocks noChangeArrowheads="1"/>
          </p:cNvSpPr>
          <p:nvPr/>
        </p:nvSpPr>
        <p:spPr bwMode="auto">
          <a:xfrm>
            <a:off x="8372499" y="150585"/>
            <a:ext cx="3674142" cy="2354076"/>
          </a:xfrm>
          <a:prstGeom prst="rect">
            <a:avLst/>
          </a:prstGeom>
          <a:ln w="28575">
            <a:solidFill>
              <a:srgbClr val="92D050"/>
            </a:solidFill>
            <a:headEnd type="none" w="sm" len="sm"/>
            <a:tailEnd type="none" w="sm" len="sm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0" vert="horz" wrap="square" lIns="91425" tIns="45698" rIns="91425" bIns="45698" anchor="t" anchorCtr="0" upright="1"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050" b="1" dirty="0" smtClean="0">
                <a:solidFill>
                  <a:srgbClr val="000000"/>
                </a:solidFill>
                <a:effectLst/>
                <a:latin typeface="HfW precursive" panose="00000500000000000000" pitchFamily="2" charset="0"/>
                <a:ea typeface="Tahoma" panose="020B0604030504040204" pitchFamily="34" charset="0"/>
              </a:rPr>
              <a:t>Through Communication and Language we will be... </a:t>
            </a:r>
          </a:p>
          <a:p>
            <a:pPr marL="171450" indent="-1714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GB" sz="1050" dirty="0" smtClean="0">
                <a:solidFill>
                  <a:srgbClr val="000000"/>
                </a:solidFill>
                <a:latin typeface="HfW precursive" panose="00000500000000000000" pitchFamily="2" charset="0"/>
                <a:ea typeface="Tahoma" panose="020B0604030504040204" pitchFamily="34" charset="0"/>
              </a:rPr>
              <a:t>Share </a:t>
            </a:r>
            <a:r>
              <a:rPr lang="en-GB" sz="1050" dirty="0" smtClean="0">
                <a:solidFill>
                  <a:srgbClr val="000000"/>
                </a:solidFill>
                <a:latin typeface="HfW precursive" panose="00000500000000000000" pitchFamily="2" charset="0"/>
                <a:ea typeface="Tahoma" panose="020B0604030504040204" pitchFamily="34" charset="0"/>
              </a:rPr>
              <a:t>back and forth exchanges with our teachers and friends, through our activities in pairs, small groups and whole class work. </a:t>
            </a:r>
          </a:p>
          <a:p>
            <a:pPr marL="171450" indent="-1714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GB" sz="1050" dirty="0" smtClean="0">
                <a:solidFill>
                  <a:srgbClr val="000000"/>
                </a:solidFill>
                <a:latin typeface="HfW precursive" panose="00000500000000000000" pitchFamily="2" charset="0"/>
                <a:ea typeface="Tahoma" panose="020B0604030504040204" pitchFamily="34" charset="0"/>
              </a:rPr>
              <a:t>Express </a:t>
            </a:r>
            <a:r>
              <a:rPr lang="en-GB" sz="1050" dirty="0" smtClean="0">
                <a:solidFill>
                  <a:srgbClr val="000000"/>
                </a:solidFill>
                <a:latin typeface="HfW precursive" panose="00000500000000000000" pitchFamily="2" charset="0"/>
                <a:ea typeface="Tahoma" panose="020B0604030504040204" pitchFamily="34" charset="0"/>
              </a:rPr>
              <a:t>our own ideas and feelings. </a:t>
            </a:r>
          </a:p>
          <a:p>
            <a:pPr marL="171450" indent="-1714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GB" sz="1050" dirty="0" smtClean="0">
                <a:solidFill>
                  <a:srgbClr val="000000"/>
                </a:solidFill>
                <a:latin typeface="HfW precursive" panose="00000500000000000000" pitchFamily="2" charset="0"/>
                <a:ea typeface="Tahoma" panose="020B0604030504040204" pitchFamily="34" charset="0"/>
              </a:rPr>
              <a:t>Enjoy </a:t>
            </a:r>
            <a:r>
              <a:rPr lang="en-GB" sz="1050" dirty="0" smtClean="0">
                <a:solidFill>
                  <a:srgbClr val="000000"/>
                </a:solidFill>
                <a:latin typeface="HfW precursive" panose="00000500000000000000" pitchFamily="2" charset="0"/>
                <a:ea typeface="Tahoma" panose="020B0604030504040204" pitchFamily="34" charset="0"/>
              </a:rPr>
              <a:t>engaging and interacting with our  </a:t>
            </a:r>
            <a:r>
              <a:rPr lang="en-GB" sz="1050" dirty="0" smtClean="0">
                <a:solidFill>
                  <a:srgbClr val="000000"/>
                </a:solidFill>
                <a:latin typeface="HfW precursive" panose="00000500000000000000" pitchFamily="2" charset="0"/>
                <a:ea typeface="Tahoma" panose="020B0604030504040204" pitchFamily="34" charset="0"/>
              </a:rPr>
              <a:t>Vet </a:t>
            </a:r>
            <a:r>
              <a:rPr lang="en-GB" sz="1050" dirty="0" smtClean="0">
                <a:solidFill>
                  <a:srgbClr val="000000"/>
                </a:solidFill>
                <a:latin typeface="HfW precursive" panose="00000500000000000000" pitchFamily="2" charset="0"/>
                <a:ea typeface="Tahoma" panose="020B0604030504040204" pitchFamily="34" charset="0"/>
              </a:rPr>
              <a:t>Clinic Role Play in the classroom. </a:t>
            </a:r>
            <a:endParaRPr lang="en-GB" sz="1100" dirty="0">
              <a:effectLst/>
              <a:latin typeface="HfW precursive" panose="00000500000000000000" pitchFamily="2" charset="0"/>
              <a:ea typeface="Calibri" panose="020F0502020204030204" pitchFamily="34" charset="0"/>
            </a:endParaRPr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auto">
          <a:xfrm>
            <a:off x="4371819" y="4361964"/>
            <a:ext cx="3840956" cy="2496036"/>
          </a:xfrm>
          <a:prstGeom prst="rect">
            <a:avLst/>
          </a:prstGeom>
          <a:ln w="28575">
            <a:solidFill>
              <a:srgbClr val="92D050"/>
            </a:solidFill>
            <a:headEnd type="none" w="sm" len="sm"/>
            <a:tailEnd type="none" w="sm" len="sm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0" vert="horz" wrap="square" lIns="91425" tIns="45698" rIns="91425" bIns="45698" anchor="t" anchorCtr="0" upright="1"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050" b="1" dirty="0" smtClean="0">
                <a:solidFill>
                  <a:srgbClr val="000000"/>
                </a:solidFill>
                <a:effectLst/>
                <a:latin typeface="HfW precursive" panose="00000500000000000000" pitchFamily="2" charset="0"/>
                <a:ea typeface="Tahoma" panose="020B0604030504040204" pitchFamily="34" charset="0"/>
              </a:rPr>
              <a:t>Through Literacy we </a:t>
            </a:r>
            <a:r>
              <a:rPr lang="en-GB" sz="1050" b="1" dirty="0" smtClean="0">
                <a:solidFill>
                  <a:srgbClr val="000000"/>
                </a:solidFill>
                <a:effectLst/>
                <a:latin typeface="HfW precursive" panose="00000500000000000000" pitchFamily="2" charset="0"/>
                <a:ea typeface="Tahoma" panose="020B0604030504040204" pitchFamily="34" charset="0"/>
              </a:rPr>
              <a:t>will learn </a:t>
            </a:r>
            <a:r>
              <a:rPr lang="en-GB" sz="1050" b="1" dirty="0" smtClean="0">
                <a:solidFill>
                  <a:srgbClr val="000000"/>
                </a:solidFill>
                <a:effectLst/>
                <a:latin typeface="HfW precursive" panose="00000500000000000000" pitchFamily="2" charset="0"/>
                <a:ea typeface="Tahoma" panose="020B0604030504040204" pitchFamily="34" charset="0"/>
              </a:rPr>
              <a:t>to... </a:t>
            </a:r>
            <a:endParaRPr lang="en-GB" sz="1100" dirty="0">
              <a:effectLst/>
              <a:latin typeface="HfW precursive" panose="00000500000000000000" pitchFamily="2" charset="0"/>
              <a:ea typeface="Calibri" panose="020F0502020204030204" pitchFamily="34" charset="0"/>
            </a:endParaRPr>
          </a:p>
          <a:p>
            <a:pPr marL="342900" lvl="0" indent="-342900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en-GB" sz="1050" dirty="0" smtClean="0">
                <a:latin typeface="HfW precursive" panose="00000500000000000000" pitchFamily="2" charset="0"/>
                <a:ea typeface="Calibri" panose="020F0502020204030204" pitchFamily="34" charset="0"/>
              </a:rPr>
              <a:t>Label </a:t>
            </a:r>
            <a:r>
              <a:rPr lang="en-GB" sz="1050" dirty="0" smtClean="0">
                <a:latin typeface="HfW precursive" panose="00000500000000000000" pitchFamily="2" charset="0"/>
                <a:ea typeface="Calibri" panose="020F0502020204030204" pitchFamily="34" charset="0"/>
              </a:rPr>
              <a:t>and </a:t>
            </a:r>
            <a:r>
              <a:rPr lang="en-GB" sz="1050" dirty="0" smtClean="0">
                <a:latin typeface="HfW precursive" panose="00000500000000000000" pitchFamily="2" charset="0"/>
                <a:ea typeface="Calibri" panose="020F0502020204030204" pitchFamily="34" charset="0"/>
              </a:rPr>
              <a:t>write captions </a:t>
            </a:r>
            <a:r>
              <a:rPr lang="en-GB" sz="1050" dirty="0" smtClean="0">
                <a:latin typeface="HfW precursive" panose="00000500000000000000" pitchFamily="2" charset="0"/>
                <a:ea typeface="Calibri" panose="020F0502020204030204" pitchFamily="34" charset="0"/>
              </a:rPr>
              <a:t>and sentences about the roles of ‘people that help us’ </a:t>
            </a:r>
          </a:p>
          <a:p>
            <a:pPr marL="342900" lvl="0" indent="-342900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en-GB" sz="1050" dirty="0" smtClean="0">
                <a:effectLst/>
                <a:latin typeface="HfW precursive" panose="00000500000000000000" pitchFamily="2" charset="0"/>
                <a:ea typeface="Calibri" panose="020F0502020204030204" pitchFamily="34" charset="0"/>
              </a:rPr>
              <a:t>Create </a:t>
            </a:r>
            <a:r>
              <a:rPr lang="en-GB" sz="1050" dirty="0" smtClean="0">
                <a:effectLst/>
                <a:latin typeface="HfW precursive" panose="00000500000000000000" pitchFamily="2" charset="0"/>
                <a:ea typeface="Calibri" panose="020F0502020204030204" pitchFamily="34" charset="0"/>
              </a:rPr>
              <a:t>information posters about ‘people that help us, including those through history.’</a:t>
            </a:r>
          </a:p>
          <a:p>
            <a:pPr marL="342900" lvl="0" indent="-342900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en-GB" sz="1050" dirty="0" smtClean="0">
                <a:effectLst/>
                <a:latin typeface="HfW precursive" panose="00000500000000000000" pitchFamily="2" charset="0"/>
                <a:ea typeface="Calibri" panose="020F0502020204030204" pitchFamily="34" charset="0"/>
              </a:rPr>
              <a:t>Sequence </a:t>
            </a:r>
            <a:r>
              <a:rPr lang="en-GB" sz="1050" dirty="0" smtClean="0">
                <a:effectLst/>
                <a:latin typeface="HfW precursive" panose="00000500000000000000" pitchFamily="2" charset="0"/>
                <a:ea typeface="Calibri" panose="020F0502020204030204" pitchFamily="34" charset="0"/>
              </a:rPr>
              <a:t>events in stories and retelling them with puppets. </a:t>
            </a:r>
          </a:p>
          <a:p>
            <a:pPr marL="342900" lvl="0" indent="-342900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en-GB" sz="1050" dirty="0" smtClean="0">
                <a:latin typeface="HfW precursive" panose="00000500000000000000" pitchFamily="2" charset="0"/>
                <a:ea typeface="Calibri" panose="020F0502020204030204" pitchFamily="34" charset="0"/>
              </a:rPr>
              <a:t>Share books </a:t>
            </a:r>
            <a:r>
              <a:rPr lang="en-GB" sz="1050" dirty="0" smtClean="0">
                <a:latin typeface="HfW precursive" panose="00000500000000000000" pitchFamily="2" charset="0"/>
                <a:ea typeface="Calibri" panose="020F0502020204030204" pitchFamily="34" charset="0"/>
              </a:rPr>
              <a:t>and poetry out loud.  </a:t>
            </a:r>
          </a:p>
          <a:p>
            <a:pPr marL="342900" lvl="0" indent="-342900">
              <a:lnSpc>
                <a:spcPct val="150000"/>
              </a:lnSpc>
              <a:buFont typeface="Symbol" panose="05050102010706020507" pitchFamily="18" charset="2"/>
              <a:buChar char=""/>
            </a:pPr>
            <a:endParaRPr lang="en-GB" sz="1100" dirty="0">
              <a:effectLst/>
              <a:latin typeface="HfW precursive" panose="00000500000000000000" pitchFamily="2" charset="0"/>
              <a:ea typeface="Calibri" panose="020F0502020204030204" pitchFamily="34" charset="0"/>
            </a:endParaRPr>
          </a:p>
        </p:txBody>
      </p:sp>
      <p:pic>
        <p:nvPicPr>
          <p:cNvPr id="18" name="Picture 17" descr="Yellow Pencil Clipart Free PNG Image｜Illustoon"/>
          <p:cNvPicPr/>
          <p:nvPr/>
        </p:nvPicPr>
        <p:blipFill>
          <a:blip r:embed="rId7" cstate="print"/>
          <a:srcRect r="6723" b="6303"/>
          <a:stretch>
            <a:fillRect/>
          </a:stretch>
        </p:blipFill>
        <p:spPr bwMode="auto">
          <a:xfrm>
            <a:off x="7577594" y="6198612"/>
            <a:ext cx="453224" cy="448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9827715" y="2067342"/>
            <a:ext cx="763709" cy="367354"/>
          </a:xfrm>
          <a:prstGeom prst="rect">
            <a:avLst/>
          </a:prstGeom>
        </p:spPr>
      </p:pic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8372499" y="2727972"/>
            <a:ext cx="3674142" cy="2559645"/>
          </a:xfrm>
          <a:prstGeom prst="rect">
            <a:avLst/>
          </a:prstGeom>
          <a:ln w="28575">
            <a:solidFill>
              <a:srgbClr val="92D050"/>
            </a:solidFill>
            <a:headEnd type="none" w="sm" len="sm"/>
            <a:tailEnd type="none" w="sm" len="sm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0" vert="horz" wrap="square" lIns="91425" tIns="45698" rIns="91425" bIns="45698" anchor="t" anchorCtr="0" upright="1"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050" b="1" dirty="0" smtClean="0">
                <a:solidFill>
                  <a:srgbClr val="000000"/>
                </a:solidFill>
                <a:effectLst/>
                <a:latin typeface="HfW precursive" panose="00000500000000000000" pitchFamily="2" charset="0"/>
                <a:ea typeface="Tahoma" panose="020B0604030504040204" pitchFamily="34" charset="0"/>
              </a:rPr>
              <a:t>While gaining a deeper Understanding </a:t>
            </a:r>
            <a:r>
              <a:rPr lang="en-GB" sz="1050" b="1" dirty="0" smtClean="0">
                <a:solidFill>
                  <a:srgbClr val="000000"/>
                </a:solidFill>
                <a:effectLst/>
                <a:latin typeface="HfW precursive" panose="00000500000000000000" pitchFamily="2" charset="0"/>
                <a:ea typeface="Tahoma" panose="020B0604030504040204" pitchFamily="34" charset="0"/>
              </a:rPr>
              <a:t>of the </a:t>
            </a:r>
            <a:r>
              <a:rPr lang="en-GB" sz="1050" b="1" dirty="0" smtClean="0">
                <a:solidFill>
                  <a:srgbClr val="000000"/>
                </a:solidFill>
                <a:effectLst/>
                <a:latin typeface="HfW precursive" panose="00000500000000000000" pitchFamily="2" charset="0"/>
                <a:ea typeface="Tahoma" panose="020B0604030504040204" pitchFamily="34" charset="0"/>
              </a:rPr>
              <a:t>World we </a:t>
            </a:r>
            <a:r>
              <a:rPr lang="en-GB" sz="1050" b="1" dirty="0" smtClean="0">
                <a:solidFill>
                  <a:srgbClr val="000000"/>
                </a:solidFill>
                <a:effectLst/>
                <a:latin typeface="HfW precursive" panose="00000500000000000000" pitchFamily="2" charset="0"/>
                <a:ea typeface="Tahoma" panose="020B0604030504040204" pitchFamily="34" charset="0"/>
              </a:rPr>
              <a:t>wil</a:t>
            </a:r>
            <a:r>
              <a:rPr lang="en-GB" sz="1050" b="1" dirty="0" smtClean="0">
                <a:solidFill>
                  <a:srgbClr val="000000"/>
                </a:solidFill>
                <a:latin typeface="HfW precursive" panose="00000500000000000000" pitchFamily="2" charset="0"/>
                <a:ea typeface="Tahoma" panose="020B0604030504040204" pitchFamily="34" charset="0"/>
              </a:rPr>
              <a:t>l</a:t>
            </a:r>
            <a:r>
              <a:rPr lang="en-GB" sz="1050" b="1" dirty="0" smtClean="0">
                <a:solidFill>
                  <a:srgbClr val="000000"/>
                </a:solidFill>
                <a:effectLst/>
                <a:latin typeface="HfW precursive" panose="00000500000000000000" pitchFamily="2" charset="0"/>
                <a:ea typeface="Tahoma" panose="020B0604030504040204" pitchFamily="34" charset="0"/>
              </a:rPr>
              <a:t>... </a:t>
            </a:r>
            <a:endParaRPr lang="en-GB" sz="1100" dirty="0">
              <a:effectLst/>
              <a:latin typeface="HfW precursive" panose="00000500000000000000" pitchFamily="2" charset="0"/>
              <a:ea typeface="Calibri" panose="020F0502020204030204" pitchFamily="34" charset="0"/>
            </a:endParaRPr>
          </a:p>
          <a:p>
            <a:pPr marL="342900" lvl="0" indent="-342900">
              <a:lnSpc>
                <a:spcPct val="150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GB" sz="1100" dirty="0" smtClean="0">
                <a:latin typeface="HfW precursive" panose="00000500000000000000" pitchFamily="2" charset="0"/>
                <a:ea typeface="Calibri" panose="020F0502020204030204" pitchFamily="34" charset="0"/>
              </a:rPr>
              <a:t>Talk </a:t>
            </a:r>
            <a:r>
              <a:rPr lang="en-GB" sz="1100" dirty="0" smtClean="0">
                <a:latin typeface="HfW precursive" panose="00000500000000000000" pitchFamily="2" charset="0"/>
                <a:ea typeface="Calibri" panose="020F0502020204030204" pitchFamily="34" charset="0"/>
              </a:rPr>
              <a:t>about the lives of people in our community and the wider world, with a focus on ‘people that help us’. </a:t>
            </a:r>
          </a:p>
          <a:p>
            <a:pPr marL="342900" lvl="0" indent="-342900">
              <a:lnSpc>
                <a:spcPct val="150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GB" sz="1100" dirty="0" smtClean="0">
                <a:latin typeface="HfW precursive" panose="00000500000000000000" pitchFamily="2" charset="0"/>
                <a:ea typeface="Calibri" panose="020F0502020204030204" pitchFamily="34" charset="0"/>
              </a:rPr>
              <a:t>Explore </a:t>
            </a:r>
            <a:r>
              <a:rPr lang="en-GB" sz="1100" dirty="0" smtClean="0">
                <a:latin typeface="HfW precursive" panose="00000500000000000000" pitchFamily="2" charset="0"/>
                <a:ea typeface="Calibri" panose="020F0502020204030204" pitchFamily="34" charset="0"/>
              </a:rPr>
              <a:t>the natural world around them during Outdoor Learning, </a:t>
            </a:r>
          </a:p>
          <a:p>
            <a:pPr marL="342900" lvl="0" indent="-342900">
              <a:lnSpc>
                <a:spcPct val="150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endParaRPr lang="en-GB" sz="1050" dirty="0" smtClean="0">
              <a:latin typeface="HfW precursive" panose="00000500000000000000" pitchFamily="2" charset="0"/>
              <a:ea typeface="Calibri" panose="020F0502020204030204" pitchFamily="34" charset="0"/>
            </a:endParaRPr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8372499" y="5380063"/>
            <a:ext cx="3674142" cy="1477937"/>
          </a:xfrm>
          <a:prstGeom prst="rect">
            <a:avLst/>
          </a:prstGeom>
          <a:ln w="28575">
            <a:solidFill>
              <a:srgbClr val="92D050"/>
            </a:solidFill>
            <a:headEnd type="none" w="sm" len="sm"/>
            <a:tailEnd type="none" w="sm" len="sm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0" vert="horz" wrap="square" lIns="91425" tIns="45698" rIns="91425" bIns="45698" anchor="t" anchorCtr="0" upright="1"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050" b="1" dirty="0" smtClean="0">
                <a:solidFill>
                  <a:srgbClr val="000000"/>
                </a:solidFill>
                <a:latin typeface="HfW precursive" panose="00000500000000000000" pitchFamily="2" charset="0"/>
                <a:ea typeface="Tahoma" panose="020B0604030504040204" pitchFamily="34" charset="0"/>
              </a:rPr>
              <a:t>As Leaders in Faith we </a:t>
            </a:r>
            <a:r>
              <a:rPr lang="en-GB" sz="1050" b="1" dirty="0" smtClean="0">
                <a:solidFill>
                  <a:srgbClr val="000000"/>
                </a:solidFill>
                <a:effectLst/>
                <a:latin typeface="HfW precursive" panose="00000500000000000000" pitchFamily="2" charset="0"/>
                <a:ea typeface="Tahoma" panose="020B0604030504040204" pitchFamily="34" charset="0"/>
              </a:rPr>
              <a:t>will be…</a:t>
            </a:r>
          </a:p>
          <a:p>
            <a:pPr marL="171450" indent="-1714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GB" sz="1050" dirty="0" smtClean="0">
                <a:solidFill>
                  <a:srgbClr val="000000"/>
                </a:solidFill>
                <a:latin typeface="HfW precursive" panose="00000500000000000000" pitchFamily="2" charset="0"/>
                <a:ea typeface="Tahoma" panose="020B0604030504040204" pitchFamily="34" charset="0"/>
              </a:rPr>
              <a:t>Growing in faith, learning how to care for others in Lent, growing closer to Jesus and in love for others. </a:t>
            </a:r>
          </a:p>
          <a:p>
            <a:pPr marL="171450" indent="-1714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GB" sz="1050" dirty="0" smtClean="0">
                <a:solidFill>
                  <a:srgbClr val="000000"/>
                </a:solidFill>
                <a:effectLst/>
                <a:latin typeface="HfW precursive" panose="00000500000000000000" pitchFamily="2" charset="0"/>
                <a:ea typeface="Tahoma" panose="020B0604030504040204" pitchFamily="34" charset="0"/>
              </a:rPr>
              <a:t>We will learn ho</a:t>
            </a:r>
            <a:r>
              <a:rPr lang="en-GB" sz="1050" dirty="0" smtClean="0">
                <a:solidFill>
                  <a:srgbClr val="000000"/>
                </a:solidFill>
                <a:latin typeface="HfW precursive" panose="00000500000000000000" pitchFamily="2" charset="0"/>
                <a:ea typeface="Tahoma" panose="020B0604030504040204" pitchFamily="34" charset="0"/>
              </a:rPr>
              <a:t>w Jesus entered Jerusalem on a donkey, died on a cross and rose again. </a:t>
            </a:r>
            <a:endParaRPr lang="en-GB" sz="1100" dirty="0">
              <a:effectLst/>
              <a:latin typeface="HfW precursive" panose="00000500000000000000" pitchFamily="2" charset="0"/>
              <a:ea typeface="Calibri" panose="020F0502020204030204" pitchFamily="34" charset="0"/>
            </a:endParaRPr>
          </a:p>
        </p:txBody>
      </p:sp>
      <p:pic>
        <p:nvPicPr>
          <p:cNvPr id="22" name="Picture 21" descr="Image result for geography"/>
          <p:cNvPicPr/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31282" y="4634603"/>
            <a:ext cx="403860" cy="403860"/>
          </a:xfrm>
          <a:prstGeom prst="rect">
            <a:avLst/>
          </a:prstGeom>
          <a:noFill/>
          <a:ln>
            <a:noFill/>
          </a:ln>
        </p:spPr>
      </p:pic>
      <p:pic>
        <p:nvPicPr>
          <p:cNvPr id="23" name="Picture 22" descr="White background with wooden cross Royalty Free Vector Image"/>
          <p:cNvPicPr/>
          <p:nvPr/>
        </p:nvPicPr>
        <p:blipFill>
          <a:blip r:embed="rId10" cstate="print"/>
          <a:srcRect b="12346"/>
          <a:stretch>
            <a:fillRect/>
          </a:stretch>
        </p:blipFill>
        <p:spPr bwMode="auto">
          <a:xfrm>
            <a:off x="11759979" y="5492523"/>
            <a:ext cx="188678" cy="2801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" name="Picture 19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4537294" y="1854053"/>
            <a:ext cx="3549184" cy="2104749"/>
          </a:xfrm>
          <a:prstGeom prst="rect">
            <a:avLst/>
          </a:prstGeom>
        </p:spPr>
      </p:pic>
      <p:pic>
        <p:nvPicPr>
          <p:cNvPr id="24" name="Picture 23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3545728" y="3874845"/>
            <a:ext cx="535296" cy="4871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97147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FDFB5E804EDEE46812CE75A3AF019F7" ma:contentTypeVersion="13" ma:contentTypeDescription="Create a new document." ma:contentTypeScope="" ma:versionID="8c32c3b140ce06f43d9496a98a69db1b">
  <xsd:schema xmlns:xsd="http://www.w3.org/2001/XMLSchema" xmlns:xs="http://www.w3.org/2001/XMLSchema" xmlns:p="http://schemas.microsoft.com/office/2006/metadata/properties" xmlns:ns3="1e240fac-d97c-4724-8303-06f70a5aeda6" targetNamespace="http://schemas.microsoft.com/office/2006/metadata/properties" ma:root="true" ma:fieldsID="90af4a54ec4f039bd82023ce87345902" ns3:_="">
    <xsd:import namespace="1e240fac-d97c-4724-8303-06f70a5aeda6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  <xsd:element ref="ns3:MediaServiceOCR" minOccurs="0"/>
                <xsd:element ref="ns3:MediaServiceObjectDetectorVersions" minOccurs="0"/>
                <xsd:element ref="ns3:MediaServiceSearchProperties" minOccurs="0"/>
                <xsd:element ref="ns3:MediaServiceSystem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e240fac-d97c-4724-8303-06f70a5aeda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5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Location" ma:index="16" nillable="true" ma:displayName="Location" ma:indexed="true" ma:internalName="MediaServiceLocation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ObjectDetectorVersions" ma:index="18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9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SystemTags" ma:index="20" nillable="true" ma:displayName="MediaServiceSystemTags" ma:hidden="true" ma:internalName="MediaServiceSystemTag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910EEF1-73D3-4097-9122-6C1F46D37FC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92E21866-2A94-4879-83FF-E21AC1D0F99A}">
  <ds:schemaRefs>
    <ds:schemaRef ds:uri="http://purl.org/dc/terms/"/>
    <ds:schemaRef ds:uri="http://schemas.openxmlformats.org/package/2006/metadata/core-properties"/>
    <ds:schemaRef ds:uri="http://purl.org/dc/dcmitype/"/>
    <ds:schemaRef ds:uri="1e240fac-d97c-4724-8303-06f70a5aeda6"/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schemas.microsoft.com/office/infopath/2007/PartnerControl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0C0DE1FE-994A-4E67-BD36-F1134D455BD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e240fac-d97c-4724-8303-06f70a5aeda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162</TotalTime>
  <Words>386</Words>
  <Application>Microsoft Office PowerPoint</Application>
  <PresentationFormat>Widescreen</PresentationFormat>
  <Paragraphs>32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Calibri</vt:lpstr>
      <vt:lpstr>Calibri Light</vt:lpstr>
      <vt:lpstr>HfW precursive</vt:lpstr>
      <vt:lpstr>Symbol</vt:lpstr>
      <vt:lpstr>Tahoma</vt:lpstr>
      <vt:lpstr>Office Theme</vt:lpstr>
      <vt:lpstr>PowerPoint Presentation</vt:lpstr>
    </vt:vector>
  </TitlesOfParts>
  <Company>Edit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Catherine Daly</dc:creator>
  <cp:lastModifiedBy>Laura Gardiner</cp:lastModifiedBy>
  <cp:revision>23</cp:revision>
  <dcterms:created xsi:type="dcterms:W3CDTF">2025-01-06T19:33:35Z</dcterms:created>
  <dcterms:modified xsi:type="dcterms:W3CDTF">2025-02-27T12:35:55Z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0x010100AFDFB5E804EDEE46812CE75A3AF019F7</vt:lpwstr>
  </property>
</Properties>
</file>