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E2E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>
        <p:scale>
          <a:sx n="80" d="100"/>
          <a:sy n="80" d="100"/>
        </p:scale>
        <p:origin x="1901" y="-11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45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22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616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4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36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221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67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18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22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25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97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61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915823"/>
              </p:ext>
            </p:extLst>
          </p:nvPr>
        </p:nvGraphicFramePr>
        <p:xfrm>
          <a:off x="3501183" y="615343"/>
          <a:ext cx="3084674" cy="9164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9133">
                  <a:extLst>
                    <a:ext uri="{9D8B030D-6E8A-4147-A177-3AD203B41FA5}">
                      <a16:colId xmlns:a16="http://schemas.microsoft.com/office/drawing/2014/main" val="2008846659"/>
                    </a:ext>
                  </a:extLst>
                </a:gridCol>
                <a:gridCol w="2245541">
                  <a:extLst>
                    <a:ext uri="{9D8B030D-6E8A-4147-A177-3AD203B41FA5}">
                      <a16:colId xmlns:a16="http://schemas.microsoft.com/office/drawing/2014/main" val="34010385"/>
                    </a:ext>
                  </a:extLst>
                </a:gridCol>
              </a:tblGrid>
              <a:tr h="241994"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Vocabulary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4618657"/>
                  </a:ext>
                </a:extLst>
              </a:tr>
              <a:tr h="4894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Abolition - Ending </a:t>
                      </a: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of slave trade and </a:t>
                      </a: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slavery.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3776686"/>
                  </a:ext>
                </a:extLst>
              </a:tr>
              <a:tr h="8917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Atlantic Slave Trade - Between </a:t>
                      </a: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1640 and 1807 millions of Africans taken to America on ships to be </a:t>
                      </a: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slaves.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6500509"/>
                  </a:ext>
                </a:extLst>
              </a:tr>
              <a:tr h="6264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Commonwealth -</a:t>
                      </a: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 </a:t>
                      </a: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of over 50 countries once part of the British </a:t>
                      </a: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empire.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505926"/>
                  </a:ext>
                </a:extLst>
              </a:tr>
              <a:tr h="7136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Discrimination</a:t>
                      </a: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Unfair </a:t>
                      </a: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treatment of people based on unreasonable ideas about the person or </a:t>
                      </a: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494728"/>
                  </a:ext>
                </a:extLst>
              </a:tr>
              <a:tr h="7136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Empire - large </a:t>
                      </a: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 of places controlled by one powerful </a:t>
                      </a: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country.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808646"/>
                  </a:ext>
                </a:extLst>
              </a:tr>
              <a:tr h="6502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Middle Passage 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Horrific </a:t>
                      </a: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journey that Africans were forced to take across the Atlantic as </a:t>
                      </a: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slaves.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335475"/>
                  </a:ext>
                </a:extLst>
              </a:tr>
              <a:tr h="7324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Migrant - A </a:t>
                      </a: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person who moved from one country to </a:t>
                      </a: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another.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338979"/>
                  </a:ext>
                </a:extLst>
              </a:tr>
              <a:tr h="6264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Prejudice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Opinions </a:t>
                      </a: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against certain people not based on reason or actual </a:t>
                      </a: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experience.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0211300"/>
                  </a:ext>
                </a:extLst>
              </a:tr>
              <a:tr h="7136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Racism - the </a:t>
                      </a: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unfair treatment of people who belong to a different </a:t>
                      </a: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race.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077511"/>
                  </a:ext>
                </a:extLst>
              </a:tr>
              <a:tr h="6264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Segregation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Keeping people from different races </a:t>
                      </a: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apart.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25809"/>
                  </a:ext>
                </a:extLst>
              </a:tr>
              <a:tr h="20815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 err="1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Windrush</a:t>
                      </a:r>
                      <a:r>
                        <a:rPr lang="en-GB" sz="1100" b="1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ship Empire </a:t>
                      </a:r>
                      <a:r>
                        <a:rPr lang="en-GB" sz="1100" dirty="0" err="1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Windrush</a:t>
                      </a: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is remembered today for bringing over a thousand post-war West Indian immigrants to the United Kingdom and its arrival has become symbolic of the generation of Commonwealth citizens who came to live in Britain between 1948 and 1971.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0477751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493583"/>
              </p:ext>
            </p:extLst>
          </p:nvPr>
        </p:nvGraphicFramePr>
        <p:xfrm>
          <a:off x="306340" y="2132863"/>
          <a:ext cx="3033760" cy="4655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3760">
                  <a:extLst>
                    <a:ext uri="{9D8B030D-6E8A-4147-A177-3AD203B41FA5}">
                      <a16:colId xmlns:a16="http://schemas.microsoft.com/office/drawing/2014/main" val="2400046727"/>
                    </a:ext>
                  </a:extLst>
                </a:gridCol>
              </a:tblGrid>
              <a:tr h="210014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Sticky Knowledge</a:t>
                      </a:r>
                      <a:endParaRPr lang="en-GB" sz="105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438054"/>
                  </a:ext>
                </a:extLst>
              </a:tr>
              <a:tr h="391534">
                <a:tc>
                  <a:txBody>
                    <a:bodyPr/>
                    <a:lstStyle/>
                    <a:p>
                      <a:r>
                        <a:rPr lang="en-GB" sz="1100" kern="1200" dirty="0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There have been black people living in Britain through much of history , all the way back to Roman times.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8848586"/>
                  </a:ext>
                </a:extLst>
              </a:tr>
              <a:tr h="610951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Black people suffered horribly as slaves working on plantations in the Americas, but they also worked as slaves in rich people’s homes in British cities.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8912339"/>
                  </a:ext>
                </a:extLst>
              </a:tr>
              <a:tr h="477306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Black people served in the trenches in World War One and as pilots in the Second World War.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6774497"/>
                  </a:ext>
                </a:extLst>
              </a:tr>
              <a:tr h="26361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The best-known and most significant period of black immigration came with the arrival of SS </a:t>
                      </a:r>
                      <a:r>
                        <a:rPr lang="en-GB" sz="1100" kern="1200" dirty="0" err="1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Windrush</a:t>
                      </a:r>
                      <a:r>
                        <a:rPr lang="en-GB" sz="1100" kern="1200" dirty="0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 in 1948 to work in the NHS and on the buses. Many black people living in Britain today can trace their ancestors back to this time.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745600"/>
                  </a:ext>
                </a:extLst>
              </a:tr>
              <a:tr h="27818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Life has not always been easy for black people living in Britain over the last 75 years so there have had to be laws to prevent discrimination.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447081"/>
                  </a:ext>
                </a:extLst>
              </a:tr>
              <a:tr h="210014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 smtClean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The recent Black Lives Matter campaign is an attempt to show how far we still have to go to make sure black people are treated equally.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916803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200706"/>
              </p:ext>
            </p:extLst>
          </p:nvPr>
        </p:nvGraphicFramePr>
        <p:xfrm>
          <a:off x="274860" y="110602"/>
          <a:ext cx="6310997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322">
                  <a:extLst>
                    <a:ext uri="{9D8B030D-6E8A-4147-A177-3AD203B41FA5}">
                      <a16:colId xmlns:a16="http://schemas.microsoft.com/office/drawing/2014/main" val="654221421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910912263"/>
                    </a:ext>
                  </a:extLst>
                </a:gridCol>
                <a:gridCol w="2202353">
                  <a:extLst>
                    <a:ext uri="{9D8B030D-6E8A-4147-A177-3AD203B41FA5}">
                      <a16:colId xmlns:a16="http://schemas.microsoft.com/office/drawing/2014/main" val="3472063760"/>
                    </a:ext>
                  </a:extLst>
                </a:gridCol>
              </a:tblGrid>
              <a:tr h="353123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Topic:</a:t>
                      </a:r>
                      <a:r>
                        <a:rPr lang="en-GB" sz="1000" b="1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</a:t>
                      </a:r>
                      <a:r>
                        <a:rPr lang="en-GB" sz="1000" b="1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Equality for All – Black and British 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Year Six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589105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2427"/>
              </p:ext>
            </p:extLst>
          </p:nvPr>
        </p:nvGraphicFramePr>
        <p:xfrm>
          <a:off x="306340" y="6897184"/>
          <a:ext cx="3033760" cy="282594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32596">
                  <a:extLst>
                    <a:ext uri="{9D8B030D-6E8A-4147-A177-3AD203B41FA5}">
                      <a16:colId xmlns:a16="http://schemas.microsoft.com/office/drawing/2014/main" val="4151837041"/>
                    </a:ext>
                  </a:extLst>
                </a:gridCol>
                <a:gridCol w="2301164">
                  <a:extLst>
                    <a:ext uri="{9D8B030D-6E8A-4147-A177-3AD203B41FA5}">
                      <a16:colId xmlns:a16="http://schemas.microsoft.com/office/drawing/2014/main" val="2004055473"/>
                    </a:ext>
                  </a:extLst>
                </a:gridCol>
              </a:tblGrid>
              <a:tr h="357369">
                <a:tc gridSpan="2">
                  <a:txBody>
                    <a:bodyPr/>
                    <a:lstStyle/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</a:t>
                      </a:r>
                    </a:p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Skills </a:t>
                      </a:r>
                      <a:r>
                        <a:rPr lang="en-US" sz="1000" b="1" spc="-1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will use…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172613"/>
                  </a:ext>
                </a:extLst>
              </a:tr>
              <a:tr h="746639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Chronological Understanding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place</a:t>
                      </a: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events in the correct order and understand how things changed over time. 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046837"/>
                  </a:ext>
                </a:extLst>
              </a:tr>
              <a:tr h="863948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Evaluate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evaluate sources to find out</a:t>
                      </a: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about the past and ask questions about what they show.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843109"/>
                  </a:ext>
                </a:extLst>
              </a:tr>
              <a:tr h="857992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Cause and Consequence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explain why things happened and what effects</a:t>
                      </a: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they had on people.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6737585"/>
                  </a:ext>
                </a:extLst>
              </a:tr>
            </a:tbl>
          </a:graphicData>
        </a:graphic>
      </p:graphicFrame>
      <p:pic>
        <p:nvPicPr>
          <p:cNvPr id="25" name="Picture 24" descr="C:\Users\JKnight\AppData\Local\Microsoft\Windows\INetCache\Content.MSO\7420045C.tmp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143" y="121004"/>
            <a:ext cx="1520190" cy="342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C0F14ED-A8D6-11B6-0E5F-A6F22AC75D3C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274860" y="615343"/>
            <a:ext cx="1566640" cy="140901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CB9CDFD-B1C9-6013-CD8E-EFAAE4630256}"/>
              </a:ext>
            </a:extLst>
          </p:cNvPr>
          <p:cNvPicPr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1925566" y="615343"/>
            <a:ext cx="1227595" cy="78867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D7622FF-C677-EE28-0226-3360ACA11DE2}"/>
              </a:ext>
            </a:extLst>
          </p:cNvPr>
          <p:cNvPicPr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1925566" y="1434363"/>
            <a:ext cx="1227595" cy="5899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040" y="8130517"/>
            <a:ext cx="622140" cy="5683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129" y="9096788"/>
            <a:ext cx="654051" cy="3080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739" y="7304555"/>
            <a:ext cx="508742" cy="558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67288" y="872114"/>
            <a:ext cx="514422" cy="4477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7102" y="1452957"/>
            <a:ext cx="631766" cy="50489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07102" y="2299525"/>
            <a:ext cx="657317" cy="48584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60143" y="3022014"/>
            <a:ext cx="547764" cy="43817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45391" y="3836654"/>
            <a:ext cx="543001" cy="38170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57761" y="5135405"/>
            <a:ext cx="552527" cy="48584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91076" y="6430394"/>
            <a:ext cx="685896" cy="4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11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3098</TotalTime>
  <Words>420</Words>
  <Application>Microsoft Office PowerPoint</Application>
  <PresentationFormat>A4 Paper (210x297 mm)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Twinkl Cursive Looped</vt:lpstr>
      <vt:lpstr>Office Theme</vt:lpstr>
      <vt:lpstr>PowerPoint Presentation</vt:lpstr>
    </vt:vector>
  </TitlesOfParts>
  <Company>Edit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Drury</dc:creator>
  <cp:lastModifiedBy>Joni Knight</cp:lastModifiedBy>
  <cp:revision>57</cp:revision>
  <cp:lastPrinted>2025-07-31T08:49:38Z</cp:lastPrinted>
  <dcterms:created xsi:type="dcterms:W3CDTF">2025-05-20T07:48:39Z</dcterms:created>
  <dcterms:modified xsi:type="dcterms:W3CDTF">2026-02-22T19:44:17Z</dcterms:modified>
</cp:coreProperties>
</file>