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4"/>
  </p:sldMasterIdLst>
  <p:sldIdLst>
    <p:sldId id="256" r:id="rId5"/>
    <p:sldId id="258" r:id="rId6"/>
    <p:sldId id="259" r:id="rId7"/>
    <p:sldId id="261" r:id="rId8"/>
    <p:sldId id="274" r:id="rId9"/>
    <p:sldId id="275" r:id="rId10"/>
    <p:sldId id="276" r:id="rId11"/>
    <p:sldId id="277" r:id="rId12"/>
    <p:sldId id="272" r:id="rId13"/>
    <p:sldId id="278" r:id="rId14"/>
    <p:sldId id="279" r:id="rId15"/>
    <p:sldId id="28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loe Ponting" initials="CP" lastIdx="1" clrIdx="0">
    <p:extLst>
      <p:ext uri="{19B8F6BF-5375-455C-9EA6-DF929625EA0E}">
        <p15:presenceInfo xmlns:p15="http://schemas.microsoft.com/office/powerpoint/2012/main" userId="S-1-5-21-3980502597-474966256-3492719707-51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81" autoAdjust="0"/>
    <p:restoredTop sz="94660"/>
  </p:normalViewPr>
  <p:slideViewPr>
    <p:cSldViewPr snapToGrid="0">
      <p:cViewPr varScale="1">
        <p:scale>
          <a:sx n="114" d="100"/>
          <a:sy n="114" d="100"/>
        </p:scale>
        <p:origin x="49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12/5/2025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12/5/2025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12/5/2025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12/5/2025</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Welcome to our</a:t>
            </a:r>
            <a:br>
              <a:rPr lang="en-GB" dirty="0" smtClean="0"/>
            </a:br>
            <a:r>
              <a:rPr lang="en-GB" dirty="0" smtClean="0"/>
              <a:t>Parent Forum </a:t>
            </a:r>
            <a:endParaRPr lang="en-GB" dirty="0"/>
          </a:p>
        </p:txBody>
      </p:sp>
    </p:spTree>
    <p:extLst>
      <p:ext uri="{BB962C8B-B14F-4D97-AF65-F5344CB8AC3E}">
        <p14:creationId xmlns:p14="http://schemas.microsoft.com/office/powerpoint/2010/main" val="9705145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8"/>
          <p:cNvSpPr>
            <a:spLocks noGrp="1"/>
          </p:cNvSpPr>
          <p:nvPr>
            <p:ph type="subTitle" idx="1"/>
          </p:nvPr>
        </p:nvSpPr>
        <p:spPr>
          <a:xfrm>
            <a:off x="2466594" y="1169729"/>
            <a:ext cx="6801612" cy="984386"/>
          </a:xfrm>
        </p:spPr>
        <p:txBody>
          <a:bodyPr>
            <a:normAutofit/>
          </a:bodyPr>
          <a:lstStyle/>
          <a:p>
            <a:r>
              <a:rPr lang="en-US" sz="4000" dirty="0" smtClean="0">
                <a:latin typeface="Arial" panose="020B0604020202020204" pitchFamily="34" charset="0"/>
                <a:cs typeface="Arial" panose="020B0604020202020204" pitchFamily="34" charset="0"/>
              </a:rPr>
              <a:t>Play Time as St Joseph’s </a:t>
            </a:r>
            <a:endParaRPr lang="en-GB" sz="4000" dirty="0">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2"/>
          <a:stretch>
            <a:fillRect/>
          </a:stretch>
        </p:blipFill>
        <p:spPr>
          <a:xfrm>
            <a:off x="6260123" y="2477227"/>
            <a:ext cx="5352434" cy="3081831"/>
          </a:xfrm>
          <a:prstGeom prst="rect">
            <a:avLst/>
          </a:prstGeom>
        </p:spPr>
      </p:pic>
      <p:sp>
        <p:nvSpPr>
          <p:cNvPr id="6" name="TextBox 5"/>
          <p:cNvSpPr txBox="1"/>
          <p:nvPr/>
        </p:nvSpPr>
        <p:spPr>
          <a:xfrm>
            <a:off x="641837" y="1986817"/>
            <a:ext cx="4994031" cy="4247317"/>
          </a:xfrm>
          <a:prstGeom prst="rect">
            <a:avLst/>
          </a:prstGeom>
          <a:noFill/>
        </p:spPr>
        <p:txBody>
          <a:bodyPr wrap="square" rtlCol="0">
            <a:spAutoFit/>
          </a:bodyPr>
          <a:lstStyle/>
          <a:p>
            <a:r>
              <a:rPr lang="en-GB" dirty="0" smtClean="0"/>
              <a:t>What?</a:t>
            </a:r>
          </a:p>
          <a:p>
            <a:pPr marL="285750" indent="-285750">
              <a:buFont typeface="Arial" panose="020B0604020202020204" pitchFamily="34" charset="0"/>
              <a:buChar char="•"/>
            </a:pPr>
            <a:r>
              <a:rPr lang="en-GB" dirty="0" smtClean="0"/>
              <a:t>The playground is divided into zones as shown (Disco Monday only). Different resources provided in each zone to alleviate repetition and boredom. Staff step in and out as necessary, students are encouraged to lead themselves, but staff may step in to encourage certain play.</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smtClean="0"/>
              <a:t>We are currently in ‘Phase 1’ with 5 zones. By Spring we would expect ‘Phase 2’ to be in full swing with 7 zones, the additional zones will include ‘Traditional Games’ and ‘Nature Zone’. We are also in the process of securing resources as well as funding for bigger builds, which proves to be our biggest barrier.</a:t>
            </a:r>
            <a:endParaRPr lang="en-GB" dirty="0"/>
          </a:p>
        </p:txBody>
      </p:sp>
    </p:spTree>
    <p:extLst>
      <p:ext uri="{BB962C8B-B14F-4D97-AF65-F5344CB8AC3E}">
        <p14:creationId xmlns:p14="http://schemas.microsoft.com/office/powerpoint/2010/main" val="2455772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8"/>
          <p:cNvSpPr>
            <a:spLocks noGrp="1"/>
          </p:cNvSpPr>
          <p:nvPr>
            <p:ph type="subTitle" idx="1"/>
          </p:nvPr>
        </p:nvSpPr>
        <p:spPr>
          <a:xfrm>
            <a:off x="2589686" y="1013277"/>
            <a:ext cx="6801612" cy="984386"/>
          </a:xfrm>
        </p:spPr>
        <p:txBody>
          <a:bodyPr>
            <a:normAutofit/>
          </a:bodyPr>
          <a:lstStyle/>
          <a:p>
            <a:r>
              <a:rPr lang="en-US" sz="4000" dirty="0" smtClean="0">
                <a:latin typeface="Arial" panose="020B0604020202020204" pitchFamily="34" charset="0"/>
                <a:cs typeface="Arial" panose="020B0604020202020204" pitchFamily="34" charset="0"/>
              </a:rPr>
              <a:t>Play Time as St Joseph’s </a:t>
            </a:r>
            <a:endParaRPr lang="en-GB" sz="4000" dirty="0">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2"/>
          <a:stretch>
            <a:fillRect/>
          </a:stretch>
        </p:blipFill>
        <p:spPr>
          <a:xfrm>
            <a:off x="5990492" y="2721092"/>
            <a:ext cx="5352434" cy="3081831"/>
          </a:xfrm>
          <a:prstGeom prst="rect">
            <a:avLst/>
          </a:prstGeom>
        </p:spPr>
      </p:pic>
      <p:sp>
        <p:nvSpPr>
          <p:cNvPr id="11" name="TextBox 10"/>
          <p:cNvSpPr txBox="1"/>
          <p:nvPr/>
        </p:nvSpPr>
        <p:spPr>
          <a:xfrm>
            <a:off x="534513" y="1997663"/>
            <a:ext cx="4626571" cy="6186309"/>
          </a:xfrm>
          <a:prstGeom prst="rect">
            <a:avLst/>
          </a:prstGeom>
          <a:noFill/>
        </p:spPr>
        <p:txBody>
          <a:bodyPr wrap="square" rtlCol="0">
            <a:spAutoFit/>
          </a:bodyPr>
          <a:lstStyle/>
          <a:p>
            <a:r>
              <a:rPr lang="en-GB" dirty="0" smtClean="0"/>
              <a:t>Examples of activities in each zone-</a:t>
            </a:r>
          </a:p>
          <a:p>
            <a:endParaRPr lang="en-GB" dirty="0" smtClean="0"/>
          </a:p>
          <a:p>
            <a:r>
              <a:rPr lang="en-GB" dirty="0" smtClean="0"/>
              <a:t>Disco:</a:t>
            </a:r>
          </a:p>
          <a:p>
            <a:r>
              <a:rPr lang="en-GB" dirty="0" smtClean="0"/>
              <a:t>Music every Monday</a:t>
            </a:r>
          </a:p>
          <a:p>
            <a:r>
              <a:rPr lang="en-GB" dirty="0" smtClean="0"/>
              <a:t>Including songs with actions and popular music!</a:t>
            </a:r>
          </a:p>
          <a:p>
            <a:endParaRPr lang="en-GB" dirty="0"/>
          </a:p>
          <a:p>
            <a:r>
              <a:rPr lang="en-GB" dirty="0" smtClean="0"/>
              <a:t>Imagination </a:t>
            </a:r>
            <a:r>
              <a:rPr lang="en-GB" dirty="0"/>
              <a:t>Zone:</a:t>
            </a:r>
          </a:p>
          <a:p>
            <a:r>
              <a:rPr lang="en-GB" dirty="0"/>
              <a:t>Stage, dressing up</a:t>
            </a:r>
          </a:p>
          <a:p>
            <a:r>
              <a:rPr lang="en-GB" dirty="0"/>
              <a:t>Small world toys</a:t>
            </a:r>
          </a:p>
          <a:p>
            <a:r>
              <a:rPr lang="en-GB" dirty="0"/>
              <a:t>Lego</a:t>
            </a:r>
          </a:p>
          <a:p>
            <a:r>
              <a:rPr lang="en-GB" dirty="0"/>
              <a:t>Blocks</a:t>
            </a:r>
          </a:p>
          <a:p>
            <a:r>
              <a:rPr lang="en-GB" dirty="0"/>
              <a:t>Colouring</a:t>
            </a:r>
          </a:p>
          <a:p>
            <a:r>
              <a:rPr lang="en-GB" dirty="0"/>
              <a:t>Cars</a:t>
            </a:r>
          </a:p>
          <a:p>
            <a:r>
              <a:rPr lang="en-GB" dirty="0" smtClean="0"/>
              <a:t>Trains</a:t>
            </a:r>
          </a:p>
          <a:p>
            <a:endParaRPr lang="en-GB" dirty="0"/>
          </a:p>
          <a:p>
            <a:r>
              <a:rPr lang="en-GB" dirty="0"/>
              <a:t>Adventure Zone:</a:t>
            </a:r>
          </a:p>
          <a:p>
            <a:r>
              <a:rPr lang="en-GB" dirty="0"/>
              <a:t>Log Trail</a:t>
            </a:r>
          </a:p>
          <a:p>
            <a:endParaRPr lang="en-GB" dirty="0"/>
          </a:p>
          <a:p>
            <a:endParaRPr lang="en-GB" dirty="0"/>
          </a:p>
          <a:p>
            <a:endParaRPr lang="en-GB" dirty="0"/>
          </a:p>
          <a:p>
            <a:endParaRPr lang="en-GB" dirty="0" smtClean="0"/>
          </a:p>
          <a:p>
            <a:endParaRPr lang="en-GB" dirty="0"/>
          </a:p>
        </p:txBody>
      </p:sp>
      <p:sp>
        <p:nvSpPr>
          <p:cNvPr id="5" name="TextBox 4"/>
          <p:cNvSpPr txBox="1"/>
          <p:nvPr/>
        </p:nvSpPr>
        <p:spPr>
          <a:xfrm>
            <a:off x="2847798" y="3130062"/>
            <a:ext cx="2682564" cy="3693319"/>
          </a:xfrm>
          <a:prstGeom prst="rect">
            <a:avLst/>
          </a:prstGeom>
          <a:noFill/>
        </p:spPr>
        <p:txBody>
          <a:bodyPr wrap="square" rtlCol="0">
            <a:spAutoFit/>
          </a:bodyPr>
          <a:lstStyle/>
          <a:p>
            <a:endParaRPr lang="en-GB" dirty="0" smtClean="0"/>
          </a:p>
          <a:p>
            <a:endParaRPr lang="en-GB" dirty="0" smtClean="0"/>
          </a:p>
          <a:p>
            <a:r>
              <a:rPr lang="en-GB" dirty="0" smtClean="0"/>
              <a:t>Sports </a:t>
            </a:r>
            <a:r>
              <a:rPr lang="en-GB" dirty="0"/>
              <a:t>Zone 1:</a:t>
            </a:r>
          </a:p>
          <a:p>
            <a:r>
              <a:rPr lang="en-GB" dirty="0"/>
              <a:t>Hockey</a:t>
            </a:r>
          </a:p>
          <a:p>
            <a:r>
              <a:rPr lang="en-GB" dirty="0"/>
              <a:t>Netball</a:t>
            </a:r>
          </a:p>
          <a:p>
            <a:r>
              <a:rPr lang="en-GB" dirty="0"/>
              <a:t>Basketball</a:t>
            </a:r>
          </a:p>
          <a:p>
            <a:r>
              <a:rPr lang="en-GB" dirty="0"/>
              <a:t>Bat and Ball</a:t>
            </a:r>
          </a:p>
          <a:p>
            <a:endParaRPr lang="en-GB" dirty="0"/>
          </a:p>
          <a:p>
            <a:r>
              <a:rPr lang="en-GB" dirty="0"/>
              <a:t>Sports Zone 2:</a:t>
            </a:r>
          </a:p>
          <a:p>
            <a:r>
              <a:rPr lang="en-GB" dirty="0"/>
              <a:t>Football</a:t>
            </a:r>
          </a:p>
          <a:p>
            <a:r>
              <a:rPr lang="en-GB" dirty="0"/>
              <a:t>Rugby</a:t>
            </a:r>
          </a:p>
          <a:p>
            <a:r>
              <a:rPr lang="en-GB" dirty="0"/>
              <a:t>Tag</a:t>
            </a:r>
          </a:p>
          <a:p>
            <a:endParaRPr lang="en-GB" dirty="0"/>
          </a:p>
        </p:txBody>
      </p:sp>
    </p:spTree>
    <p:extLst>
      <p:ext uri="{BB962C8B-B14F-4D97-AF65-F5344CB8AC3E}">
        <p14:creationId xmlns:p14="http://schemas.microsoft.com/office/powerpoint/2010/main" val="30978494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Any ideas for developing this further/ overcoming barriers?  </a:t>
            </a:r>
            <a:endParaRPr lang="en-GB" dirty="0"/>
          </a:p>
        </p:txBody>
      </p:sp>
    </p:spTree>
    <p:extLst>
      <p:ext uri="{BB962C8B-B14F-4D97-AF65-F5344CB8AC3E}">
        <p14:creationId xmlns:p14="http://schemas.microsoft.com/office/powerpoint/2010/main" val="1757112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59831" y="449179"/>
            <a:ext cx="9031705" cy="5143259"/>
          </a:xfrm>
        </p:spPr>
        <p:txBody>
          <a:bodyPr>
            <a:noAutofit/>
          </a:bodyPr>
          <a:lstStyle/>
          <a:p>
            <a:r>
              <a:rPr lang="en-GB" sz="4000" b="1" dirty="0">
                <a:latin typeface="Arial" panose="020B0604020202020204" pitchFamily="34" charset="0"/>
                <a:cs typeface="Arial" panose="020B0604020202020204" pitchFamily="34" charset="0"/>
              </a:rPr>
              <a:t>What is the parent Forum?</a:t>
            </a:r>
            <a:endParaRPr lang="en-GB" sz="4000" dirty="0">
              <a:latin typeface="Arial" panose="020B0604020202020204" pitchFamily="34" charset="0"/>
              <a:cs typeface="Arial" panose="020B0604020202020204" pitchFamily="34" charset="0"/>
            </a:endParaRPr>
          </a:p>
          <a:p>
            <a:pPr algn="l"/>
            <a:r>
              <a:rPr lang="en-GB" sz="4000" b="1" dirty="0">
                <a:latin typeface="Arial" panose="020B0604020202020204" pitchFamily="34" charset="0"/>
                <a:cs typeface="Arial" panose="020B0604020202020204" pitchFamily="34" charset="0"/>
              </a:rPr>
              <a:t> </a:t>
            </a:r>
            <a:endParaRPr lang="en-GB" sz="4000" dirty="0">
              <a:latin typeface="Arial" panose="020B0604020202020204" pitchFamily="34" charset="0"/>
              <a:cs typeface="Arial" panose="020B0604020202020204" pitchFamily="34" charset="0"/>
            </a:endParaRPr>
          </a:p>
          <a:p>
            <a:pPr algn="l"/>
            <a:r>
              <a:rPr lang="en-GB" sz="4000" dirty="0">
                <a:latin typeface="Arial" panose="020B0604020202020204" pitchFamily="34" charset="0"/>
                <a:cs typeface="Arial" panose="020B0604020202020204" pitchFamily="34" charset="0"/>
              </a:rPr>
              <a:t>The Parent Forum will be an informal meeting where parents are invited to be consulted on school issues, give their views and raise areas for discussion. </a:t>
            </a:r>
          </a:p>
          <a:p>
            <a:r>
              <a:rPr lang="en-GB" sz="40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7028908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15453" y="1031828"/>
            <a:ext cx="9801726" cy="4791456"/>
          </a:xfrm>
        </p:spPr>
        <p:txBody>
          <a:bodyPr>
            <a:normAutofit/>
          </a:bodyPr>
          <a:lstStyle/>
          <a:p>
            <a:r>
              <a:rPr lang="en-GB" sz="2800" b="1" dirty="0">
                <a:latin typeface="Arial" panose="020B0604020202020204" pitchFamily="34" charset="0"/>
                <a:cs typeface="Arial" panose="020B0604020202020204" pitchFamily="34" charset="0"/>
              </a:rPr>
              <a:t>What is the Parent forum not </a:t>
            </a:r>
            <a:endParaRPr lang="en-GB" sz="2800" dirty="0">
              <a:latin typeface="Arial" panose="020B0604020202020204" pitchFamily="34" charset="0"/>
              <a:cs typeface="Arial" panose="020B0604020202020204" pitchFamily="34" charset="0"/>
            </a:endParaRPr>
          </a:p>
          <a:p>
            <a:pPr algn="l"/>
            <a:r>
              <a:rPr lang="en-GB" sz="2800" b="1" dirty="0">
                <a:latin typeface="Arial" panose="020B0604020202020204" pitchFamily="34" charset="0"/>
                <a:cs typeface="Arial" panose="020B0604020202020204" pitchFamily="34" charset="0"/>
              </a:rPr>
              <a:t> </a:t>
            </a:r>
            <a:endParaRPr lang="en-GB" sz="2800" dirty="0">
              <a:latin typeface="Arial" panose="020B0604020202020204" pitchFamily="34" charset="0"/>
              <a:cs typeface="Arial" panose="020B0604020202020204" pitchFamily="34" charset="0"/>
            </a:endParaRPr>
          </a:p>
          <a:p>
            <a:pPr algn="l"/>
            <a:r>
              <a:rPr lang="en-GB" sz="2800" dirty="0">
                <a:latin typeface="Arial" panose="020B0604020202020204" pitchFamily="34" charset="0"/>
                <a:cs typeface="Arial" panose="020B0604020202020204" pitchFamily="34" charset="0"/>
              </a:rPr>
              <a:t>Parent governors – they sit on the Local Governing Committee and lead the strategic development of the school. </a:t>
            </a:r>
            <a:endParaRPr lang="en-GB" sz="2800" dirty="0" smtClean="0">
              <a:latin typeface="Arial" panose="020B0604020202020204" pitchFamily="34" charset="0"/>
              <a:cs typeface="Arial" panose="020B0604020202020204" pitchFamily="34" charset="0"/>
            </a:endParaRPr>
          </a:p>
          <a:p>
            <a:pPr algn="l"/>
            <a:endParaRPr lang="en-GB" sz="2800" dirty="0">
              <a:latin typeface="Arial" panose="020B0604020202020204" pitchFamily="34" charset="0"/>
              <a:cs typeface="Arial" panose="020B0604020202020204" pitchFamily="34" charset="0"/>
            </a:endParaRPr>
          </a:p>
          <a:p>
            <a:pPr algn="l"/>
            <a:r>
              <a:rPr lang="en-GB" sz="2800" dirty="0">
                <a:latin typeface="Arial" panose="020B0604020202020204" pitchFamily="34" charset="0"/>
                <a:cs typeface="Arial" panose="020B0604020202020204" pitchFamily="34" charset="0"/>
              </a:rPr>
              <a:t>PTA – they are a separate legal entity who are registered as a charity, raising money to support different aspects of the children’s school life</a:t>
            </a:r>
            <a:r>
              <a:rPr lang="en-GB" sz="2400" dirty="0">
                <a:latin typeface="Arial" panose="020B0604020202020204" pitchFamily="34" charset="0"/>
                <a:cs typeface="Arial" panose="020B0604020202020204" pitchFamily="34" charset="0"/>
              </a:rPr>
              <a:t>. </a:t>
            </a:r>
          </a:p>
          <a:p>
            <a:pPr algn="l"/>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51253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5853" y="609601"/>
            <a:ext cx="10684042" cy="5710988"/>
          </a:xfrm>
        </p:spPr>
        <p:txBody>
          <a:bodyPr>
            <a:normAutofit/>
          </a:bodyPr>
          <a:lstStyle/>
          <a:p>
            <a:pPr algn="l"/>
            <a:r>
              <a:rPr lang="en-GB" sz="2400" dirty="0" smtClean="0">
                <a:latin typeface="Arial" panose="020B0604020202020204" pitchFamily="34" charset="0"/>
                <a:cs typeface="Arial" panose="020B0604020202020204" pitchFamily="34" charset="0"/>
              </a:rPr>
              <a:t>Terms of Reference….As </a:t>
            </a:r>
            <a:r>
              <a:rPr lang="en-GB" sz="2400" dirty="0">
                <a:latin typeface="Arial" panose="020B0604020202020204" pitchFamily="34" charset="0"/>
                <a:cs typeface="Arial" panose="020B0604020202020204" pitchFamily="34" charset="0"/>
              </a:rPr>
              <a:t>a member of the parent forum I agree to:</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Show respect to all members of this forum, by listening to and respecting a diverse range of opinions</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Allowing everyone the opportunity to speak</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Stick to agreed timescales for discussion of topics</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Maintain confidentiality by not mentioning the names of individual members of the community</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Avoid discussing individual circumstances. These issues will be directed via the school’s communication procedure instead </a:t>
            </a:r>
            <a:r>
              <a:rPr lang="en-GB" sz="2400" dirty="0"/>
              <a:t/>
            </a:r>
            <a:br>
              <a:rPr lang="en-GB" sz="2400" dirty="0"/>
            </a:br>
            <a:endParaRPr lang="en-GB" sz="2400" dirty="0"/>
          </a:p>
        </p:txBody>
      </p:sp>
    </p:spTree>
    <p:extLst>
      <p:ext uri="{BB962C8B-B14F-4D97-AF65-F5344CB8AC3E}">
        <p14:creationId xmlns:p14="http://schemas.microsoft.com/office/powerpoint/2010/main" val="11679479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665026" y="191069"/>
            <a:ext cx="8306520" cy="2827265"/>
          </a:xfrm>
          <a:prstGeom prst="rect">
            <a:avLst/>
          </a:prstGeom>
        </p:spPr>
      </p:pic>
      <p:sp>
        <p:nvSpPr>
          <p:cNvPr id="3" name="Subtitle 2"/>
          <p:cNvSpPr>
            <a:spLocks noGrp="1"/>
          </p:cNvSpPr>
          <p:nvPr>
            <p:ph type="subTitle" idx="1"/>
          </p:nvPr>
        </p:nvSpPr>
        <p:spPr/>
        <p:txBody>
          <a:bodyPr/>
          <a:lstStyle/>
          <a:p>
            <a:endParaRPr lang="en-GB" dirty="0"/>
          </a:p>
        </p:txBody>
      </p:sp>
      <p:pic>
        <p:nvPicPr>
          <p:cNvPr id="9" name="Picture 8"/>
          <p:cNvPicPr>
            <a:picLocks noChangeAspect="1"/>
          </p:cNvPicPr>
          <p:nvPr/>
        </p:nvPicPr>
        <p:blipFill>
          <a:blip r:embed="rId3"/>
          <a:stretch>
            <a:fillRect/>
          </a:stretch>
        </p:blipFill>
        <p:spPr>
          <a:xfrm>
            <a:off x="1665027" y="2985303"/>
            <a:ext cx="8366078" cy="3656451"/>
          </a:xfrm>
          <a:prstGeom prst="rect">
            <a:avLst/>
          </a:prstGeom>
        </p:spPr>
      </p:pic>
    </p:spTree>
    <p:extLst>
      <p:ext uri="{BB962C8B-B14F-4D97-AF65-F5344CB8AC3E}">
        <p14:creationId xmlns:p14="http://schemas.microsoft.com/office/powerpoint/2010/main" val="1813676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Opportunities for Parents to come into school </a:t>
            </a:r>
            <a:endParaRPr lang="en-GB" dirty="0"/>
          </a:p>
        </p:txBody>
      </p:sp>
    </p:spTree>
    <p:extLst>
      <p:ext uri="{BB962C8B-B14F-4D97-AF65-F5344CB8AC3E}">
        <p14:creationId xmlns:p14="http://schemas.microsoft.com/office/powerpoint/2010/main" val="28568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936828368"/>
              </p:ext>
            </p:extLst>
          </p:nvPr>
        </p:nvGraphicFramePr>
        <p:xfrm>
          <a:off x="1016000" y="313266"/>
          <a:ext cx="9977120" cy="6126480"/>
        </p:xfrm>
        <a:graphic>
          <a:graphicData uri="http://schemas.openxmlformats.org/drawingml/2006/table">
            <a:tbl>
              <a:tblPr firstRow="1" bandRow="1">
                <a:tableStyleId>{5C22544A-7EE6-4342-B048-85BDC9FD1C3A}</a:tableStyleId>
              </a:tblPr>
              <a:tblGrid>
                <a:gridCol w="4988560">
                  <a:extLst>
                    <a:ext uri="{9D8B030D-6E8A-4147-A177-3AD203B41FA5}">
                      <a16:colId xmlns:a16="http://schemas.microsoft.com/office/drawing/2014/main" val="3882009520"/>
                    </a:ext>
                  </a:extLst>
                </a:gridCol>
                <a:gridCol w="4988560">
                  <a:extLst>
                    <a:ext uri="{9D8B030D-6E8A-4147-A177-3AD203B41FA5}">
                      <a16:colId xmlns:a16="http://schemas.microsoft.com/office/drawing/2014/main" val="1285467159"/>
                    </a:ext>
                  </a:extLst>
                </a:gridCol>
              </a:tblGrid>
              <a:tr h="5985934">
                <a:tc>
                  <a:txBody>
                    <a:bodyPr/>
                    <a:lstStyle/>
                    <a:p>
                      <a:pPr marL="457200" indent="-457200" algn="l">
                        <a:buClr>
                          <a:schemeClr val="tx1"/>
                        </a:buClr>
                        <a:buFont typeface="Wingdings" panose="05000000000000000000" pitchFamily="2" charset="2"/>
                        <a:buChar char="ü"/>
                      </a:pPr>
                      <a:endParaRPr lang="en-US" dirty="0" smtClean="0"/>
                    </a:p>
                    <a:p>
                      <a:pPr marL="457200" indent="-457200" algn="l">
                        <a:buClr>
                          <a:schemeClr val="tx1"/>
                        </a:buClr>
                        <a:buFont typeface="Wingdings" panose="05000000000000000000" pitchFamily="2" charset="2"/>
                        <a:buChar char="ü"/>
                      </a:pPr>
                      <a:r>
                        <a:rPr lang="en-US" dirty="0" smtClean="0"/>
                        <a:t>Phonics Evenings </a:t>
                      </a:r>
                    </a:p>
                    <a:p>
                      <a:pPr marL="457200" indent="-457200" algn="l">
                        <a:buClr>
                          <a:schemeClr val="tx1"/>
                        </a:buClr>
                        <a:buFont typeface="Wingdings" panose="05000000000000000000" pitchFamily="2" charset="2"/>
                        <a:buChar char="ü"/>
                      </a:pPr>
                      <a:r>
                        <a:rPr lang="en-US" dirty="0" smtClean="0"/>
                        <a:t>Mystery reader</a:t>
                      </a:r>
                    </a:p>
                    <a:p>
                      <a:pPr marL="457200" indent="-457200" algn="l">
                        <a:buClr>
                          <a:schemeClr val="tx1"/>
                        </a:buClr>
                        <a:buFont typeface="Wingdings" panose="05000000000000000000" pitchFamily="2" charset="2"/>
                        <a:buChar char="ü"/>
                      </a:pPr>
                      <a:r>
                        <a:rPr lang="en-US" dirty="0" smtClean="0"/>
                        <a:t>Story time at the convent reception and Year 1</a:t>
                      </a:r>
                    </a:p>
                    <a:p>
                      <a:pPr marL="457200" indent="-457200" algn="l">
                        <a:buClr>
                          <a:schemeClr val="tx1"/>
                        </a:buClr>
                        <a:buFont typeface="Wingdings" panose="05000000000000000000" pitchFamily="2" charset="2"/>
                        <a:buChar char="ü"/>
                      </a:pPr>
                      <a:r>
                        <a:rPr lang="en-US" dirty="0" smtClean="0"/>
                        <a:t> Soup Kitchen</a:t>
                      </a:r>
                    </a:p>
                    <a:p>
                      <a:pPr marL="457200" indent="-457200" algn="l">
                        <a:buClr>
                          <a:schemeClr val="tx1"/>
                        </a:buClr>
                        <a:buFont typeface="Wingdings" panose="05000000000000000000" pitchFamily="2" charset="2"/>
                        <a:buChar char="ü"/>
                      </a:pPr>
                      <a:r>
                        <a:rPr lang="en-US" dirty="0" smtClean="0"/>
                        <a:t>KS1 harvest </a:t>
                      </a:r>
                    </a:p>
                    <a:p>
                      <a:pPr marL="457200" indent="-457200" algn="l">
                        <a:buClr>
                          <a:schemeClr val="tx1"/>
                        </a:buClr>
                        <a:buFont typeface="Wingdings" panose="05000000000000000000" pitchFamily="2" charset="2"/>
                        <a:buChar char="ü"/>
                      </a:pPr>
                      <a:r>
                        <a:rPr lang="en-US" dirty="0" smtClean="0"/>
                        <a:t>Remembrance </a:t>
                      </a:r>
                    </a:p>
                    <a:p>
                      <a:pPr marL="457200" indent="-457200" algn="l">
                        <a:buClr>
                          <a:schemeClr val="tx1"/>
                        </a:buClr>
                        <a:buFont typeface="Wingdings" panose="05000000000000000000" pitchFamily="2" charset="2"/>
                        <a:buChar char="ü"/>
                      </a:pPr>
                      <a:r>
                        <a:rPr lang="en-US" dirty="0" smtClean="0"/>
                        <a:t> Retreats and stations of the cross </a:t>
                      </a:r>
                    </a:p>
                    <a:p>
                      <a:pPr marL="457200" indent="-457200" algn="l">
                        <a:buClr>
                          <a:schemeClr val="tx1"/>
                        </a:buClr>
                        <a:buFont typeface="Wingdings" panose="05000000000000000000" pitchFamily="2" charset="2"/>
                        <a:buChar char="ü"/>
                      </a:pPr>
                      <a:r>
                        <a:rPr lang="en-US" dirty="0" smtClean="0"/>
                        <a:t>Class Mass </a:t>
                      </a:r>
                    </a:p>
                    <a:p>
                      <a:pPr marL="457200" indent="-457200" algn="l">
                        <a:buClr>
                          <a:schemeClr val="tx1"/>
                        </a:buClr>
                        <a:buFont typeface="Wingdings" panose="05000000000000000000" pitchFamily="2" charset="2"/>
                        <a:buChar char="ü"/>
                      </a:pPr>
                      <a:r>
                        <a:rPr lang="en-US" dirty="0" smtClean="0"/>
                        <a:t>Nativity </a:t>
                      </a:r>
                    </a:p>
                    <a:p>
                      <a:pPr marL="457200" indent="-457200" algn="l">
                        <a:buClr>
                          <a:schemeClr val="tx1"/>
                        </a:buClr>
                        <a:buFont typeface="Wingdings" panose="05000000000000000000" pitchFamily="2" charset="2"/>
                        <a:buChar char="ü"/>
                      </a:pPr>
                      <a:r>
                        <a:rPr lang="en-US" dirty="0" smtClean="0"/>
                        <a:t>Carol Concert </a:t>
                      </a:r>
                    </a:p>
                    <a:p>
                      <a:pPr marL="457200" indent="-457200" algn="l">
                        <a:buClr>
                          <a:schemeClr val="tx1"/>
                        </a:buClr>
                        <a:buFont typeface="Wingdings" panose="05000000000000000000" pitchFamily="2" charset="2"/>
                        <a:buChar char="ü"/>
                      </a:pPr>
                      <a:r>
                        <a:rPr lang="en-US" dirty="0" smtClean="0"/>
                        <a:t>Community carols </a:t>
                      </a:r>
                    </a:p>
                    <a:p>
                      <a:pPr marL="457200" indent="-457200" algn="l">
                        <a:buClr>
                          <a:schemeClr val="tx1"/>
                        </a:buClr>
                        <a:buFont typeface="Wingdings" panose="05000000000000000000" pitchFamily="2" charset="2"/>
                        <a:buChar char="ü"/>
                      </a:pPr>
                      <a:r>
                        <a:rPr lang="en-US" dirty="0" smtClean="0"/>
                        <a:t>Christingle </a:t>
                      </a:r>
                    </a:p>
                    <a:p>
                      <a:pPr marL="457200" indent="-457200" algn="l">
                        <a:buClr>
                          <a:schemeClr val="tx1"/>
                        </a:buClr>
                        <a:buFont typeface="Wingdings" panose="05000000000000000000" pitchFamily="2" charset="2"/>
                        <a:buChar char="ü"/>
                      </a:pPr>
                      <a:r>
                        <a:rPr lang="en-US" dirty="0" smtClean="0"/>
                        <a:t>Parents evenings </a:t>
                      </a:r>
                    </a:p>
                    <a:p>
                      <a:pPr marL="457200" indent="-457200" algn="l">
                        <a:buClr>
                          <a:schemeClr val="tx1"/>
                        </a:buClr>
                        <a:buFont typeface="Wingdings" panose="05000000000000000000" pitchFamily="2" charset="2"/>
                        <a:buChar char="ü"/>
                      </a:pPr>
                      <a:r>
                        <a:rPr lang="en-US" dirty="0" smtClean="0"/>
                        <a:t>World book day </a:t>
                      </a:r>
                    </a:p>
                    <a:p>
                      <a:pPr marL="457200" indent="-457200" algn="l">
                        <a:buClr>
                          <a:schemeClr val="tx1"/>
                        </a:buClr>
                        <a:buFont typeface="Wingdings" panose="05000000000000000000" pitchFamily="2" charset="2"/>
                        <a:buChar char="ü"/>
                      </a:pPr>
                      <a:r>
                        <a:rPr lang="en-US" dirty="0" smtClean="0"/>
                        <a:t>Music concerts </a:t>
                      </a:r>
                    </a:p>
                    <a:p>
                      <a:pPr marL="457200" indent="-457200" algn="l">
                        <a:buClr>
                          <a:schemeClr val="tx1"/>
                        </a:buClr>
                        <a:buFont typeface="Wingdings" panose="05000000000000000000" pitchFamily="2" charset="2"/>
                        <a:buChar char="ü"/>
                      </a:pPr>
                      <a:r>
                        <a:rPr lang="en-US" dirty="0" smtClean="0"/>
                        <a:t>House</a:t>
                      </a:r>
                      <a:r>
                        <a:rPr lang="en-US" baseline="0" dirty="0" smtClean="0"/>
                        <a:t> music competition </a:t>
                      </a:r>
                    </a:p>
                    <a:p>
                      <a:pPr marL="457200" indent="-457200" algn="l">
                        <a:buClr>
                          <a:schemeClr val="tx1"/>
                        </a:buClr>
                        <a:buFont typeface="Wingdings" panose="05000000000000000000" pitchFamily="2" charset="2"/>
                        <a:buChar char="ü"/>
                      </a:pPr>
                      <a:r>
                        <a:rPr lang="en-US" baseline="0" dirty="0" smtClean="0"/>
                        <a:t>Year 4 violin concert </a:t>
                      </a:r>
                    </a:p>
                    <a:p>
                      <a:pPr marL="457200" indent="-457200" algn="l">
                        <a:buClr>
                          <a:schemeClr val="tx1"/>
                        </a:buClr>
                        <a:buFont typeface="Wingdings" panose="05000000000000000000" pitchFamily="2" charset="2"/>
                        <a:buChar char="ü"/>
                      </a:pPr>
                      <a:r>
                        <a:rPr lang="en-US" baseline="0" dirty="0" smtClean="0"/>
                        <a:t>Dance performance </a:t>
                      </a:r>
                    </a:p>
                    <a:p>
                      <a:pPr marL="457200" indent="-457200" algn="l">
                        <a:buClr>
                          <a:schemeClr val="tx1"/>
                        </a:buClr>
                        <a:buFont typeface="Wingdings" panose="05000000000000000000" pitchFamily="2" charset="2"/>
                        <a:buChar char="ü"/>
                      </a:pPr>
                      <a:r>
                        <a:rPr lang="en-US" baseline="0" dirty="0" smtClean="0"/>
                        <a:t>End of club celebrations, drama, art</a:t>
                      </a:r>
                      <a:endParaRPr lang="en-US" dirty="0" smtClean="0"/>
                    </a:p>
                    <a:p>
                      <a:pPr marL="0" indent="0" algn="l">
                        <a:buClr>
                          <a:schemeClr val="tx1"/>
                        </a:buClr>
                        <a:buFont typeface="Wingdings" panose="05000000000000000000" pitchFamily="2" charset="2"/>
                        <a:buNone/>
                      </a:pPr>
                      <a:endParaRPr lang="en-US" dirty="0" smtClean="0"/>
                    </a:p>
                  </a:txBody>
                  <a:tcPr>
                    <a:solidFill>
                      <a:schemeClr val="accent2">
                        <a:lumMod val="75000"/>
                      </a:schemeClr>
                    </a:solidFill>
                  </a:tcPr>
                </a:tc>
                <a:tc>
                  <a:txBody>
                    <a:bodyPr/>
                    <a:lstStyle/>
                    <a:p>
                      <a:pPr marL="285750" indent="-285750">
                        <a:buFont typeface="Wingdings" panose="05000000000000000000" pitchFamily="2" charset="2"/>
                        <a:buChar char="ü"/>
                      </a:pPr>
                      <a:endParaRPr lang="en-US" dirty="0" smtClean="0"/>
                    </a:p>
                    <a:p>
                      <a:pPr marL="285750" indent="-285750">
                        <a:buFont typeface="Wingdings" panose="05000000000000000000" pitchFamily="2" charset="2"/>
                        <a:buChar char="ü"/>
                      </a:pPr>
                      <a:r>
                        <a:rPr lang="en-US" dirty="0" smtClean="0"/>
                        <a:t>Health</a:t>
                      </a:r>
                      <a:r>
                        <a:rPr lang="en-US" baseline="0" dirty="0" smtClean="0"/>
                        <a:t> week</a:t>
                      </a:r>
                    </a:p>
                    <a:p>
                      <a:pPr marL="285750" indent="-285750">
                        <a:buFont typeface="Wingdings" panose="05000000000000000000" pitchFamily="2" charset="2"/>
                        <a:buChar char="ü"/>
                      </a:pPr>
                      <a:r>
                        <a:rPr lang="en-US" baseline="0" dirty="0" smtClean="0"/>
                        <a:t>British Science Week  </a:t>
                      </a:r>
                    </a:p>
                    <a:p>
                      <a:pPr marL="285750" indent="-285750">
                        <a:buFont typeface="Wingdings" panose="05000000000000000000" pitchFamily="2" charset="2"/>
                        <a:buChar char="ü"/>
                      </a:pPr>
                      <a:r>
                        <a:rPr lang="en-US" baseline="0" dirty="0" smtClean="0"/>
                        <a:t>Sports day </a:t>
                      </a:r>
                    </a:p>
                    <a:p>
                      <a:pPr marL="285750" indent="-285750">
                        <a:buFont typeface="Wingdings" panose="05000000000000000000" pitchFamily="2" charset="2"/>
                        <a:buChar char="ü"/>
                      </a:pPr>
                      <a:r>
                        <a:rPr lang="en-US" baseline="0" dirty="0" smtClean="0"/>
                        <a:t>Celebration of whole school activity </a:t>
                      </a:r>
                    </a:p>
                    <a:p>
                      <a:pPr marL="285750" indent="-285750">
                        <a:buFont typeface="Wingdings" panose="05000000000000000000" pitchFamily="2" charset="2"/>
                        <a:buChar char="ü"/>
                      </a:pPr>
                      <a:r>
                        <a:rPr lang="en-US" baseline="0" dirty="0" smtClean="0"/>
                        <a:t>Whole school picnic</a:t>
                      </a:r>
                    </a:p>
                    <a:p>
                      <a:pPr marL="285750" indent="-285750">
                        <a:buFont typeface="Wingdings" panose="05000000000000000000" pitchFamily="2" charset="2"/>
                        <a:buChar char="ü"/>
                      </a:pPr>
                      <a:r>
                        <a:rPr lang="en-US" dirty="0" smtClean="0"/>
                        <a:t>PTA events </a:t>
                      </a:r>
                      <a:endParaRPr lang="en-GB" dirty="0"/>
                    </a:p>
                  </a:txBody>
                  <a:tcPr>
                    <a:solidFill>
                      <a:schemeClr val="accent2">
                        <a:lumMod val="75000"/>
                      </a:schemeClr>
                    </a:solidFill>
                  </a:tcPr>
                </a:tc>
                <a:extLst>
                  <a:ext uri="{0D108BD9-81ED-4DB2-BD59-A6C34878D82A}">
                    <a16:rowId xmlns:a16="http://schemas.microsoft.com/office/drawing/2014/main" val="4281347540"/>
                  </a:ext>
                </a:extLst>
              </a:tr>
            </a:tbl>
          </a:graphicData>
        </a:graphic>
      </p:graphicFrame>
    </p:spTree>
    <p:extLst>
      <p:ext uri="{BB962C8B-B14F-4D97-AF65-F5344CB8AC3E}">
        <p14:creationId xmlns:p14="http://schemas.microsoft.com/office/powerpoint/2010/main" val="3701239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Any ideas for further opportunities?  </a:t>
            </a:r>
            <a:endParaRPr lang="en-GB" dirty="0"/>
          </a:p>
        </p:txBody>
      </p:sp>
    </p:spTree>
    <p:extLst>
      <p:ext uri="{BB962C8B-B14F-4D97-AF65-F5344CB8AC3E}">
        <p14:creationId xmlns:p14="http://schemas.microsoft.com/office/powerpoint/2010/main" val="869222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8"/>
          <p:cNvSpPr>
            <a:spLocks noGrp="1"/>
          </p:cNvSpPr>
          <p:nvPr>
            <p:ph type="subTitle" idx="1"/>
          </p:nvPr>
        </p:nvSpPr>
        <p:spPr>
          <a:xfrm>
            <a:off x="2466594" y="1169729"/>
            <a:ext cx="6801612" cy="984386"/>
          </a:xfrm>
        </p:spPr>
        <p:txBody>
          <a:bodyPr>
            <a:normAutofit/>
          </a:bodyPr>
          <a:lstStyle/>
          <a:p>
            <a:r>
              <a:rPr lang="en-US" sz="4000" dirty="0" smtClean="0">
                <a:latin typeface="Arial" panose="020B0604020202020204" pitchFamily="34" charset="0"/>
                <a:cs typeface="Arial" panose="020B0604020202020204" pitchFamily="34" charset="0"/>
              </a:rPr>
              <a:t>Play Time as St Joseph’s </a:t>
            </a:r>
            <a:endParaRPr lang="en-GB" sz="4000" dirty="0">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2"/>
          <a:stretch>
            <a:fillRect/>
          </a:stretch>
        </p:blipFill>
        <p:spPr>
          <a:xfrm>
            <a:off x="6260123" y="2477227"/>
            <a:ext cx="5352434" cy="3081831"/>
          </a:xfrm>
          <a:prstGeom prst="rect">
            <a:avLst/>
          </a:prstGeom>
        </p:spPr>
      </p:pic>
      <p:sp>
        <p:nvSpPr>
          <p:cNvPr id="3" name="TextBox 2"/>
          <p:cNvSpPr txBox="1"/>
          <p:nvPr/>
        </p:nvSpPr>
        <p:spPr>
          <a:xfrm>
            <a:off x="641838" y="1907931"/>
            <a:ext cx="4994031" cy="5078313"/>
          </a:xfrm>
          <a:prstGeom prst="rect">
            <a:avLst/>
          </a:prstGeom>
          <a:noFill/>
        </p:spPr>
        <p:txBody>
          <a:bodyPr wrap="square" rtlCol="0">
            <a:spAutoFit/>
          </a:bodyPr>
          <a:lstStyle/>
          <a:p>
            <a:r>
              <a:rPr lang="en-GB" dirty="0" smtClean="0"/>
              <a:t>Why?</a:t>
            </a:r>
          </a:p>
          <a:p>
            <a:pPr marL="285750" indent="-285750">
              <a:buFont typeface="Wingdings" panose="05000000000000000000" pitchFamily="2" charset="2"/>
              <a:buChar char="ü"/>
            </a:pPr>
            <a:r>
              <a:rPr lang="en-GB" dirty="0"/>
              <a:t>The need of our most vulnerable students, which positively impacts all of our students.</a:t>
            </a:r>
          </a:p>
          <a:p>
            <a:pPr marL="285750" indent="-285750">
              <a:buFont typeface="Wingdings" panose="05000000000000000000" pitchFamily="2" charset="2"/>
              <a:buChar char="ü"/>
            </a:pPr>
            <a:r>
              <a:rPr lang="en-GB" dirty="0" smtClean="0"/>
              <a:t>Parent voice</a:t>
            </a:r>
          </a:p>
          <a:p>
            <a:pPr marL="285750" indent="-285750">
              <a:buFont typeface="Wingdings" panose="05000000000000000000" pitchFamily="2" charset="2"/>
              <a:buChar char="ü"/>
            </a:pPr>
            <a:r>
              <a:rPr lang="en-GB" dirty="0" smtClean="0"/>
              <a:t>Student Voice</a:t>
            </a:r>
          </a:p>
          <a:p>
            <a:pPr marL="285750" indent="-285750">
              <a:buFont typeface="Wingdings" panose="05000000000000000000" pitchFamily="2" charset="2"/>
              <a:buChar char="ü"/>
            </a:pPr>
            <a:r>
              <a:rPr lang="en-GB" dirty="0" smtClean="0"/>
              <a:t>Staff Voice</a:t>
            </a:r>
          </a:p>
          <a:p>
            <a:pPr marL="285750" indent="-285750">
              <a:buFont typeface="Wingdings" panose="05000000000000000000" pitchFamily="2" charset="2"/>
              <a:buChar char="ü"/>
            </a:pPr>
            <a:r>
              <a:rPr lang="en-GB" dirty="0" smtClean="0"/>
              <a:t>Data-</a:t>
            </a:r>
            <a:br>
              <a:rPr lang="en-GB" dirty="0" smtClean="0"/>
            </a:br>
            <a:r>
              <a:rPr lang="en-GB" dirty="0" smtClean="0"/>
              <a:t>our data shows a disproportionate level of negative behaviours happening at break and lunch time (unstructured times). We recognise the importance of providing rich, creative and self- directed play opportunities. Benefits include: supporting physical, emotional, social and cognitive development. Improving wellbeing, building friendships and helping students to return to the classroom refreshed and ready to learn.</a:t>
            </a:r>
            <a:br>
              <a:rPr lang="en-GB" dirty="0" smtClean="0"/>
            </a:br>
            <a:endParaRPr lang="en-GB" dirty="0" smtClean="0"/>
          </a:p>
        </p:txBody>
      </p:sp>
    </p:spTree>
    <p:extLst>
      <p:ext uri="{BB962C8B-B14F-4D97-AF65-F5344CB8AC3E}">
        <p14:creationId xmlns:p14="http://schemas.microsoft.com/office/powerpoint/2010/main" val="127977287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51d2a70d-bd5f-48cb-8206-2208b529a0a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8E80279F138C1408105A0D667EBA138" ma:contentTypeVersion="18" ma:contentTypeDescription="Create a new document." ma:contentTypeScope="" ma:versionID="8bafe064714a78e1387ddf834744780c">
  <xsd:schema xmlns:xsd="http://www.w3.org/2001/XMLSchema" xmlns:xs="http://www.w3.org/2001/XMLSchema" xmlns:p="http://schemas.microsoft.com/office/2006/metadata/properties" xmlns:ns3="51d2a70d-bd5f-48cb-8206-2208b529a0a2" xmlns:ns4="c76221ee-3e64-409b-81fe-452b20dbc0f4" targetNamespace="http://schemas.microsoft.com/office/2006/metadata/properties" ma:root="true" ma:fieldsID="fd52eea9ae62ca9d44ef94e84e704190" ns3:_="" ns4:_="">
    <xsd:import namespace="51d2a70d-bd5f-48cb-8206-2208b529a0a2"/>
    <xsd:import namespace="c76221ee-3e64-409b-81fe-452b20dbc0f4"/>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AutoKeyPoints" minOccurs="0"/>
                <xsd:element ref="ns3:MediaServiceKeyPoints" minOccurs="0"/>
                <xsd:element ref="ns3:MediaServiceObjectDetectorVersions" minOccurs="0"/>
                <xsd:element ref="ns3:MediaServiceSearchProperties" minOccurs="0"/>
                <xsd:element ref="ns3:_activity" minOccurs="0"/>
                <xsd:element ref="ns3:MediaServiceSystemTags" minOccurs="0"/>
                <xsd:element ref="ns3:MediaLengthInSecond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d2a70d-bd5f-48cb-8206-2208b529a0a2"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_activity" ma:index="22" nillable="true" ma:displayName="_activity" ma:hidden="true" ma:internalName="_activity">
      <xsd:simpleType>
        <xsd:restriction base="dms:Note"/>
      </xsd:simpleType>
    </xsd:element>
    <xsd:element name="MediaServiceSystemTags" ma:index="23" nillable="true" ma:displayName="MediaServiceSystemTags" ma:hidden="true" ma:internalName="MediaServiceSystemTag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76221ee-3e64-409b-81fe-452b20dbc0f4"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description="" ma:internalName="SharedWithDetails" ma:readOnly="true">
      <xsd:simpleType>
        <xsd:restriction base="dms:Note">
          <xsd:maxLength value="255"/>
        </xsd:restriction>
      </xsd:simpleType>
    </xsd:element>
    <xsd:element name="SharingHintHash" ma:index="12"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10D6E35-F6B3-4DE5-953C-C4A26F3F540E}">
  <ds:schemaRefs>
    <ds:schemaRef ds:uri="51d2a70d-bd5f-48cb-8206-2208b529a0a2"/>
    <ds:schemaRef ds:uri="http://purl.org/dc/elements/1.1/"/>
    <ds:schemaRef ds:uri="http://schemas.microsoft.com/office/2006/metadata/properties"/>
    <ds:schemaRef ds:uri="c76221ee-3e64-409b-81fe-452b20dbc0f4"/>
    <ds:schemaRef ds:uri="http://purl.org/dc/terms/"/>
    <ds:schemaRef ds:uri="http://schemas.microsoft.com/office/2006/documentManagement/types"/>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6D0E9C0D-8CE1-45F8-AB1F-74C3DB53B7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1d2a70d-bd5f-48cb-8206-2208b529a0a2"/>
    <ds:schemaRef ds:uri="c76221ee-3e64-409b-81fe-452b20dbc0f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7D9485B-0C98-4551-8B52-C9177AD0BC8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TM10001115[[fn=Parcel]]</Template>
  <TotalTime>330</TotalTime>
  <Words>566</Words>
  <Application>Microsoft Office PowerPoint</Application>
  <PresentationFormat>Widescreen</PresentationFormat>
  <Paragraphs>86</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Gill Sans MT</vt:lpstr>
      <vt:lpstr>Wingdings</vt:lpstr>
      <vt:lpstr>Parcel</vt:lpstr>
      <vt:lpstr>Welcome to our Parent Forum </vt:lpstr>
      <vt:lpstr>PowerPoint Presentation</vt:lpstr>
      <vt:lpstr>PowerPoint Presentation</vt:lpstr>
      <vt:lpstr>PowerPoint Presentation</vt:lpstr>
      <vt:lpstr>PowerPoint Presentation</vt:lpstr>
      <vt:lpstr>Opportunities for Parents to come into school </vt:lpstr>
      <vt:lpstr>PowerPoint Presentation</vt:lpstr>
      <vt:lpstr>Any ideas for further opportunities?  </vt:lpstr>
      <vt:lpstr>PowerPoint Presentation</vt:lpstr>
      <vt:lpstr>PowerPoint Presentation</vt:lpstr>
      <vt:lpstr>PowerPoint Presentation</vt:lpstr>
      <vt:lpstr>Any ideas for developing this further/ overcoming barriers?  </vt:lpstr>
    </vt:vector>
  </TitlesOfParts>
  <Company>Edit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our first  Parent Forum</dc:title>
  <dc:creator>Clare Howells</dc:creator>
  <cp:lastModifiedBy>School Admin</cp:lastModifiedBy>
  <cp:revision>23</cp:revision>
  <dcterms:created xsi:type="dcterms:W3CDTF">2025-04-07T19:09:37Z</dcterms:created>
  <dcterms:modified xsi:type="dcterms:W3CDTF">2025-12-05T08:37:56Z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0x01010098E80279F138C1408105A0D667EBA138</vt:lpwstr>
  </property>
</Properties>
</file>