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2E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60" d="100"/>
          <a:sy n="60" d="100"/>
        </p:scale>
        <p:origin x="23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5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2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61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6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1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9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26207-2CB7-44EB-A3A1-56F36A64D086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1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292975"/>
              </p:ext>
            </p:extLst>
          </p:nvPr>
        </p:nvGraphicFramePr>
        <p:xfrm>
          <a:off x="3276225" y="513847"/>
          <a:ext cx="3271692" cy="6068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817">
                  <a:extLst>
                    <a:ext uri="{9D8B030D-6E8A-4147-A177-3AD203B41FA5}">
                      <a16:colId xmlns:a16="http://schemas.microsoft.com/office/drawing/2014/main" val="2008846659"/>
                    </a:ext>
                  </a:extLst>
                </a:gridCol>
                <a:gridCol w="2347875">
                  <a:extLst>
                    <a:ext uri="{9D8B030D-6E8A-4147-A177-3AD203B41FA5}">
                      <a16:colId xmlns:a16="http://schemas.microsoft.com/office/drawing/2014/main" val="34010385"/>
                    </a:ext>
                  </a:extLst>
                </a:gridCol>
              </a:tblGrid>
              <a:tr h="25379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Vocabulary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618657"/>
                  </a:ext>
                </a:extLst>
              </a:tr>
              <a:tr h="450067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Long-term weather patterns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200" dirty="0" smtClean="0">
                        <a:solidFill>
                          <a:schemeClr val="dk1"/>
                        </a:solidFill>
                        <a:effectLst/>
                        <a:latin typeface="Twinkl Cursive 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 smtClean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75731"/>
                  </a:ext>
                </a:extLst>
              </a:tr>
              <a:tr h="697946">
                <a:tc>
                  <a:txBody>
                    <a:bodyPr/>
                    <a:lstStyle/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of the world where places have a similar climate (i.e. arid, Mediterranean, temperate, tropical, polar)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76686"/>
                  </a:ext>
                </a:extLst>
              </a:tr>
              <a:tr h="618634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Rain, hail, fog, sleet and snow </a:t>
                      </a:r>
                      <a:endParaRPr lang="en-GB" sz="10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494728"/>
                  </a:ext>
                </a:extLst>
              </a:tr>
              <a:tr h="444147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Day-to-day temperature, wind, rainfall, etc.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aseline="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808646"/>
                  </a:ext>
                </a:extLst>
              </a:tr>
              <a:tr h="618634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The Equator is an imaginary circle around Earth. It divides Earth into two equal parts: the Northern Hemisphere and the Southern Hemisphere</a:t>
                      </a:r>
                      <a:endParaRPr lang="en-GB" sz="10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5475"/>
                  </a:ext>
                </a:extLst>
              </a:tr>
              <a:tr h="618634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Latitude lines are geographical coordinates that are used to specify the north and south sides of the Earth.</a:t>
                      </a:r>
                      <a:endParaRPr lang="en-GB" sz="105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338979"/>
                  </a:ext>
                </a:extLst>
              </a:tr>
              <a:tr h="444147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Northern half of the Earth.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live in the Northern Hemisphere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25809"/>
                  </a:ext>
                </a:extLst>
              </a:tr>
              <a:tr h="444147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Southern half of the earth.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0477751"/>
                  </a:ext>
                </a:extLst>
              </a:tr>
              <a:tr h="444147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Temperature refers to the degree of hotness or coldness of an object or environment.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34188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266331"/>
              </p:ext>
            </p:extLst>
          </p:nvPr>
        </p:nvGraphicFramePr>
        <p:xfrm>
          <a:off x="319452" y="2079198"/>
          <a:ext cx="2846821" cy="5027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821">
                  <a:extLst>
                    <a:ext uri="{9D8B030D-6E8A-4147-A177-3AD203B41FA5}">
                      <a16:colId xmlns:a16="http://schemas.microsoft.com/office/drawing/2014/main" val="2400046727"/>
                    </a:ext>
                  </a:extLst>
                </a:gridCol>
              </a:tblGrid>
              <a:tr h="264679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Sticky Knowledge</a:t>
                      </a:r>
                      <a:endParaRPr lang="en-GB" sz="105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438054"/>
                  </a:ext>
                </a:extLst>
              </a:tr>
              <a:tr h="3940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Equator is an invisible line that runs around the centre of the Earth. The closer you live to the Equator, the hotter it is.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848586"/>
                  </a:ext>
                </a:extLst>
              </a:tr>
              <a:tr h="39400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As the Earth is tilted on an axis, the Northern and Southern Hemispheres experience different types of weather at the same time of the year.</a:t>
                      </a:r>
                      <a:endParaRPr lang="en-GB" sz="9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912339"/>
                  </a:ext>
                </a:extLst>
              </a:tr>
              <a:tr h="4251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Climate is the average daily and seasonal weather patterns over a long period of time.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774497"/>
                  </a:ext>
                </a:extLst>
              </a:tr>
              <a:tr h="65230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latin typeface="Twinkl Cursive Looped" panose="02000000000000000000" pitchFamily="2" charset="0"/>
                        </a:rPr>
                        <a:t>A</a:t>
                      </a:r>
                      <a:r>
                        <a:rPr lang="en-GB" sz="1100" b="0" baseline="0" dirty="0" smtClean="0">
                          <a:latin typeface="Twinkl Cursive Looped" panose="02000000000000000000" pitchFamily="2" charset="0"/>
                        </a:rPr>
                        <a:t> t</a:t>
                      </a:r>
                      <a:r>
                        <a:rPr lang="en-GB" sz="1100" b="0" dirty="0" smtClean="0">
                          <a:latin typeface="Twinkl Cursive Looped" panose="02000000000000000000" pitchFamily="2" charset="0"/>
                        </a:rPr>
                        <a:t>emperate</a:t>
                      </a:r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 climate zone has </a:t>
                      </a:r>
                      <a:r>
                        <a:rPr lang="en-GB" sz="1100" b="0" dirty="0" smtClean="0">
                          <a:latin typeface="Twinkl Cursive Looped" panose="02000000000000000000" pitchFamily="2" charset="0"/>
                        </a:rPr>
                        <a:t>mild summers </a:t>
                      </a:r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and </a:t>
                      </a:r>
                      <a:r>
                        <a:rPr lang="en-GB" sz="1100" b="0" dirty="0" smtClean="0">
                          <a:latin typeface="Twinkl Cursive Looped" panose="02000000000000000000" pitchFamily="2" charset="0"/>
                        </a:rPr>
                        <a:t>cool winters</a:t>
                      </a:r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, with lots of rain spread across</a:t>
                      </a:r>
                      <a:r>
                        <a:rPr lang="en-GB" sz="1100" baseline="0" dirty="0" smtClean="0">
                          <a:latin typeface="Twinkl Cursive Looped" panose="02000000000000000000" pitchFamily="2" charset="0"/>
                        </a:rPr>
                        <a:t> the year.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745600"/>
                  </a:ext>
                </a:extLst>
              </a:tr>
              <a:tr h="577484"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latin typeface="Twinkl Cursive Looped" panose="02000000000000000000" pitchFamily="2" charset="0"/>
                        </a:rPr>
                        <a:t>An arid climate zone</a:t>
                      </a:r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 </a:t>
                      </a:r>
                      <a:r>
                        <a:rPr lang="en-GB" sz="1100" baseline="0" dirty="0" smtClean="0">
                          <a:latin typeface="Twinkl Cursive Looped" panose="02000000000000000000" pitchFamily="2" charset="0"/>
                        </a:rPr>
                        <a:t> </a:t>
                      </a:r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is a dry area with very little rainfall, making it hard for most plants to grow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447081"/>
                  </a:ext>
                </a:extLst>
              </a:tr>
              <a:tr h="419956">
                <a:tc>
                  <a:txBody>
                    <a:bodyPr/>
                    <a:lstStyle/>
                    <a:p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A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Mediterranean climate zone </a:t>
                      </a:r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has warm, dry summers and mild, wet winters.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916803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A tropical climate zone is hot and humid all year round, with lots of rain and warm temperatures</a:t>
                      </a:r>
                      <a:r>
                        <a:rPr lang="en-GB" sz="1050" dirty="0" smtClean="0"/>
                        <a:t>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534742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Twinkl Cursive Looped" panose="02000000000000000000" pitchFamily="2" charset="0"/>
                        </a:rPr>
                        <a:t>A polar climate zone is icy cold all year round, with long winters, freezing temperatures, and very little sunshine.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776166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731420"/>
              </p:ext>
            </p:extLst>
          </p:nvPr>
        </p:nvGraphicFramePr>
        <p:xfrm>
          <a:off x="274860" y="110602"/>
          <a:ext cx="6067937" cy="35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9293">
                  <a:extLst>
                    <a:ext uri="{9D8B030D-6E8A-4147-A177-3AD203B41FA5}">
                      <a16:colId xmlns:a16="http://schemas.microsoft.com/office/drawing/2014/main" val="654221421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910912263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3472063760"/>
                    </a:ext>
                  </a:extLst>
                </a:gridCol>
              </a:tblGrid>
              <a:tr h="35312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Topic: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Crazy Climates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Year Four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5891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82514"/>
              </p:ext>
            </p:extLst>
          </p:nvPr>
        </p:nvGraphicFramePr>
        <p:xfrm>
          <a:off x="332095" y="7363250"/>
          <a:ext cx="2821534" cy="223981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1348">
                  <a:extLst>
                    <a:ext uri="{9D8B030D-6E8A-4147-A177-3AD203B41FA5}">
                      <a16:colId xmlns:a16="http://schemas.microsoft.com/office/drawing/2014/main" val="4151837041"/>
                    </a:ext>
                  </a:extLst>
                </a:gridCol>
                <a:gridCol w="2140186">
                  <a:extLst>
                    <a:ext uri="{9D8B030D-6E8A-4147-A177-3AD203B41FA5}">
                      <a16:colId xmlns:a16="http://schemas.microsoft.com/office/drawing/2014/main" val="2004055473"/>
                    </a:ext>
                  </a:extLst>
                </a:gridCol>
              </a:tblGrid>
              <a:tr h="279400">
                <a:tc gridSpan="2">
                  <a:txBody>
                    <a:bodyPr/>
                    <a:lstStyle/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</a:p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Skills </a:t>
                      </a: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use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72613"/>
                  </a:ext>
                </a:extLst>
              </a:tr>
              <a:tr h="647421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notice and describe similarities and differences.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046837"/>
                  </a:ext>
                </a:extLst>
              </a:tr>
              <a:tr h="593377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Map reading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a map to understand what a </a:t>
                      </a:r>
                      <a:r>
                        <a:rPr lang="en-GB" sz="1100" b="0" u="none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looks like.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843109"/>
                  </a:ext>
                </a:extLst>
              </a:tr>
              <a:tr h="718666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Compass points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a compass, which is a tool, to point</a:t>
                      </a:r>
                      <a:r>
                        <a:rPr lang="en-GB" sz="1100" b="0" u="none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out directions. </a:t>
                      </a:r>
                      <a:endParaRPr lang="en-GB" sz="1100" b="0" u="none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91427"/>
                  </a:ext>
                </a:extLst>
              </a:tr>
            </a:tbl>
          </a:graphicData>
        </a:graphic>
      </p:graphicFrame>
      <p:pic>
        <p:nvPicPr>
          <p:cNvPr id="24" name="Picture 23" descr="C:\Users\JKnight\AppData\Local\Microsoft\Windows\INetCache\Content.MSO\6A8F30BB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423" y="110602"/>
            <a:ext cx="1137056" cy="34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785" y="7665659"/>
            <a:ext cx="615482" cy="5911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64" y="8320701"/>
            <a:ext cx="601103" cy="50925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510" y="8957673"/>
            <a:ext cx="615482" cy="625656"/>
          </a:xfrm>
          <a:prstGeom prst="rect">
            <a:avLst/>
          </a:prstGeom>
        </p:spPr>
      </p:pic>
      <p:pic>
        <p:nvPicPr>
          <p:cNvPr id="28" name="Picture 27"/>
          <p:cNvPicPr/>
          <p:nvPr/>
        </p:nvPicPr>
        <p:blipFill rotWithShape="1">
          <a:blip r:embed="rId6"/>
          <a:srcRect l="3428" t="57103" r="77570" b="22223"/>
          <a:stretch/>
        </p:blipFill>
        <p:spPr bwMode="auto">
          <a:xfrm>
            <a:off x="378164" y="508822"/>
            <a:ext cx="2514600" cy="15252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18551" y="770574"/>
            <a:ext cx="482464" cy="54683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08828" y="1424252"/>
            <a:ext cx="827323" cy="59590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44479" y="2080016"/>
            <a:ext cx="691672" cy="57279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93533" y="2663998"/>
            <a:ext cx="507482" cy="5632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48448" y="3329491"/>
            <a:ext cx="604078" cy="6744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48966" y="4241162"/>
            <a:ext cx="812585" cy="4630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46928" y="4960852"/>
            <a:ext cx="827323" cy="3918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08828" y="5552312"/>
            <a:ext cx="871141" cy="4242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297895" y="5994398"/>
            <a:ext cx="876356" cy="55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1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</TotalTime>
  <Words>352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Twinkl Cursive Looped</vt:lpstr>
      <vt:lpstr>Office Theme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Drury</dc:creator>
  <cp:lastModifiedBy>Megan Keightley</cp:lastModifiedBy>
  <cp:revision>43</cp:revision>
  <dcterms:created xsi:type="dcterms:W3CDTF">2025-05-20T07:48:39Z</dcterms:created>
  <dcterms:modified xsi:type="dcterms:W3CDTF">2025-09-01T13:43:57Z</dcterms:modified>
</cp:coreProperties>
</file>