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FF"/>
    <a:srgbClr val="E2EFD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3" autoAdjust="0"/>
    <p:restoredTop sz="94660"/>
  </p:normalViewPr>
  <p:slideViewPr>
    <p:cSldViewPr snapToGrid="0">
      <p:cViewPr>
        <p:scale>
          <a:sx n="100" d="100"/>
          <a:sy n="100" d="100"/>
        </p:scale>
        <p:origin x="1392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74505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72256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26165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144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93687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4221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926744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2189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42263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3254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40970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D26207-2CB7-44EB-A3A1-56F36A64D086}" type="datetimeFigureOut">
              <a:rPr lang="en-GB" smtClean="0"/>
              <a:t>04/09/2025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F8508-2F8D-40CA-95E4-CA27D28E440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16156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3630371"/>
              </p:ext>
            </p:extLst>
          </p:nvPr>
        </p:nvGraphicFramePr>
        <p:xfrm>
          <a:off x="3230708" y="509296"/>
          <a:ext cx="3203430" cy="713738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3633">
                  <a:extLst>
                    <a:ext uri="{9D8B030D-6E8A-4147-A177-3AD203B41FA5}">
                      <a16:colId xmlns:a16="http://schemas.microsoft.com/office/drawing/2014/main" val="2008846659"/>
                    </a:ext>
                  </a:extLst>
                </a:gridCol>
                <a:gridCol w="2579797">
                  <a:extLst>
                    <a:ext uri="{9D8B030D-6E8A-4147-A177-3AD203B41FA5}">
                      <a16:colId xmlns:a16="http://schemas.microsoft.com/office/drawing/2014/main" val="34010385"/>
                    </a:ext>
                  </a:extLst>
                </a:gridCol>
              </a:tblGrid>
              <a:tr h="0">
                <a:tc gridSpan="2"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Vocabulary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GB" sz="800" b="0" dirty="0" smtClean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44618657"/>
                  </a:ext>
                </a:extLst>
              </a:tr>
              <a:tr h="493773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="0" dirty="0" smtClean="0">
                          <a:solidFill>
                            <a:schemeClr val="tx1"/>
                          </a:solidFill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 large space or area.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975731"/>
                  </a:ext>
                </a:extLst>
              </a:tr>
              <a:tr h="450189">
                <a:tc>
                  <a:txBody>
                    <a:bodyPr/>
                    <a:lstStyle/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Places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that are not towns or cities. Often refers to the countryside.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273776686"/>
                  </a:ext>
                </a:extLst>
              </a:tr>
              <a:tr h="494146">
                <a:tc>
                  <a:txBody>
                    <a:bodyPr/>
                    <a:lstStyle/>
                    <a:p>
                      <a:pPr algn="r"/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Large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towns and cities.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76500509"/>
                  </a:ext>
                </a:extLst>
              </a:tr>
              <a:tr h="572654">
                <a:tc>
                  <a:txBody>
                    <a:bodyPr/>
                    <a:lstStyle/>
                    <a:p>
                      <a:endParaRPr lang="en-GB" sz="800" b="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An effect.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1450592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Geographical features that occur naturally.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7494728"/>
                  </a:ext>
                </a:extLst>
              </a:tr>
              <a:tr h="420176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Geographical features that humans have made.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91808646"/>
                  </a:ext>
                </a:extLst>
              </a:tr>
              <a:tr h="58524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Places where people live.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335475"/>
                  </a:ext>
                </a:extLst>
              </a:tr>
              <a:tr h="561109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What the land is used for.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1338979"/>
                  </a:ext>
                </a:extLst>
              </a:tr>
              <a:tr h="477173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Shops.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4077511"/>
                  </a:ext>
                </a:extLst>
              </a:tr>
              <a:tr h="471055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Factories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where things are made.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125809"/>
                  </a:ext>
                </a:extLst>
              </a:tr>
              <a:tr h="424872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Free time, time not spent working, at school</a:t>
                      </a:r>
                      <a:r>
                        <a:rPr lang="en-GB" sz="110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or taking care of your needs.</a:t>
                      </a:r>
                      <a:endParaRPr lang="en-GB" sz="1100" dirty="0" smtClean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0477751"/>
                  </a:ext>
                </a:extLst>
              </a:tr>
              <a:tr h="441498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When people travel for fun.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87341880"/>
                  </a:ext>
                </a:extLst>
              </a:tr>
              <a:tr h="441498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Where people work to make money.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77442264"/>
                  </a:ext>
                </a:extLst>
              </a:tr>
              <a:tr h="441498">
                <a:tc>
                  <a:txBody>
                    <a:bodyPr/>
                    <a:lstStyle/>
                    <a:p>
                      <a:endParaRPr lang="en-GB" sz="8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10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Moving people or things from one place to another.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68095896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68480098"/>
              </p:ext>
            </p:extLst>
          </p:nvPr>
        </p:nvGraphicFramePr>
        <p:xfrm>
          <a:off x="291100" y="2132862"/>
          <a:ext cx="2846821" cy="31950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46821">
                  <a:extLst>
                    <a:ext uri="{9D8B030D-6E8A-4147-A177-3AD203B41FA5}">
                      <a16:colId xmlns:a16="http://schemas.microsoft.com/office/drawing/2014/main" val="2400046727"/>
                    </a:ext>
                  </a:extLst>
                </a:gridCol>
              </a:tblGrid>
              <a:tr h="284673">
                <a:tc>
                  <a:txBody>
                    <a:bodyPr/>
                    <a:lstStyle/>
                    <a:p>
                      <a:pPr algn="ctr"/>
                      <a:r>
                        <a:rPr lang="en-GB" sz="105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Sticky Knowledge</a:t>
                      </a:r>
                      <a:endParaRPr lang="en-GB" sz="105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0438054"/>
                  </a:ext>
                </a:extLst>
              </a:tr>
              <a:tr h="614672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We are in the village of </a:t>
                      </a:r>
                      <a:r>
                        <a:rPr lang="en-GB" sz="1050" b="0" dirty="0" err="1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Nympsfield</a:t>
                      </a:r>
                      <a:r>
                        <a:rPr lang="en-GB" sz="1050" b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,</a:t>
                      </a:r>
                      <a:r>
                        <a:rPr lang="en-GB" sz="1050" b="0" baseline="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the county of Gloucestershire and the country of England.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78848586"/>
                  </a:ext>
                </a:extLst>
              </a:tr>
              <a:tr h="614672">
                <a:tc>
                  <a:txBody>
                    <a:bodyPr/>
                    <a:lstStyle/>
                    <a:p>
                      <a:r>
                        <a:rPr lang="en-GB" sz="105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Human features </a:t>
                      </a:r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are features of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a place that are the result of human activity such as shops, farms, homes and roads.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8912339"/>
                  </a:ext>
                </a:extLst>
              </a:tr>
              <a:tr h="442564">
                <a:tc>
                  <a:txBody>
                    <a:bodyPr/>
                    <a:lstStyle/>
                    <a:p>
                      <a:pPr marL="0" marR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05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Physical</a:t>
                      </a:r>
                      <a:r>
                        <a:rPr lang="en-GB" sz="1050" b="1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features 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are natural features such as mountains, rivers and seas.</a:t>
                      </a:r>
                      <a:endParaRPr lang="en-GB" sz="1050" b="0" dirty="0" smtClean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4307386"/>
                  </a:ext>
                </a:extLst>
              </a:tr>
              <a:tr h="451680">
                <a:tc>
                  <a:txBody>
                    <a:bodyPr/>
                    <a:lstStyle/>
                    <a:p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Land can be used for lots of different things, and these uses have changed over time.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17916803"/>
                  </a:ext>
                </a:extLst>
              </a:tr>
              <a:tr h="786780">
                <a:tc>
                  <a:txBody>
                    <a:bodyPr/>
                    <a:lstStyle/>
                    <a:p>
                      <a:r>
                        <a:rPr lang="en-GB" sz="1050" b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There used to be more</a:t>
                      </a:r>
                      <a:r>
                        <a:rPr lang="en-GB" sz="1050" b="0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land used for agriculture than there is now, and the amount of land used for industry has increased.</a:t>
                      </a:r>
                      <a:endParaRPr lang="en-GB" sz="1050" b="0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9534742"/>
                  </a:ext>
                </a:extLst>
              </a:tr>
            </a:tbl>
          </a:graphicData>
        </a:graphic>
      </p:graphicFrame>
      <p:graphicFrame>
        <p:nvGraphicFramePr>
          <p:cNvPr id="13" name="Table 1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6651544"/>
              </p:ext>
            </p:extLst>
          </p:nvPr>
        </p:nvGraphicFramePr>
        <p:xfrm>
          <a:off x="274860" y="110602"/>
          <a:ext cx="6162966" cy="35312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54322">
                  <a:extLst>
                    <a:ext uri="{9D8B030D-6E8A-4147-A177-3AD203B41FA5}">
                      <a16:colId xmlns:a16="http://schemas.microsoft.com/office/drawing/2014/main" val="654221421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910912263"/>
                    </a:ext>
                  </a:extLst>
                </a:gridCol>
                <a:gridCol w="2054322">
                  <a:extLst>
                    <a:ext uri="{9D8B030D-6E8A-4147-A177-3AD203B41FA5}">
                      <a16:colId xmlns:a16="http://schemas.microsoft.com/office/drawing/2014/main" val="3472063760"/>
                    </a:ext>
                  </a:extLst>
                </a:gridCol>
              </a:tblGrid>
              <a:tr h="353123"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Topic:</a:t>
                      </a:r>
                      <a:r>
                        <a:rPr lang="en-GB" sz="1000" b="1" baseline="0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 Glorious Gloucestershire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000" b="1" dirty="0" smtClean="0">
                          <a:solidFill>
                            <a:schemeClr val="tx1"/>
                          </a:solidFill>
                          <a:latin typeface="Twinkl Cursive Looped" panose="02000000000000000000" pitchFamily="2" charset="0"/>
                        </a:rPr>
                        <a:t>Year Three</a:t>
                      </a:r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1" dirty="0">
                        <a:solidFill>
                          <a:schemeClr val="tx1"/>
                        </a:solidFill>
                        <a:latin typeface="Twinkl Cursive Looped" panose="02000000000000000000" pitchFamily="2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08589105"/>
                  </a:ext>
                </a:extLst>
              </a:tr>
            </a:tbl>
          </a:graphicData>
        </a:graphic>
      </p:graphicFrame>
      <p:graphicFrame>
        <p:nvGraphicFramePr>
          <p:cNvPr id="21" name="Table 2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7423497"/>
              </p:ext>
            </p:extLst>
          </p:nvPr>
        </p:nvGraphicFramePr>
        <p:xfrm>
          <a:off x="303743" y="5378688"/>
          <a:ext cx="2821534" cy="2239817"/>
        </p:xfrm>
        <a:graphic>
          <a:graphicData uri="http://schemas.openxmlformats.org/drawingml/2006/table">
            <a:tbl>
              <a:tblPr firstRow="1" firstCol="1" lastRow="1" lastCol="1" bandRow="1" bandCol="1"/>
              <a:tblGrid>
                <a:gridCol w="681348">
                  <a:extLst>
                    <a:ext uri="{9D8B030D-6E8A-4147-A177-3AD203B41FA5}">
                      <a16:colId xmlns:a16="http://schemas.microsoft.com/office/drawing/2014/main" val="4151837041"/>
                    </a:ext>
                  </a:extLst>
                </a:gridCol>
                <a:gridCol w="2140186">
                  <a:extLst>
                    <a:ext uri="{9D8B030D-6E8A-4147-A177-3AD203B41FA5}">
                      <a16:colId xmlns:a16="http://schemas.microsoft.com/office/drawing/2014/main" val="2004055473"/>
                    </a:ext>
                  </a:extLst>
                </a:gridCol>
              </a:tblGrid>
              <a:tr h="267906">
                <a:tc gridSpan="2">
                  <a:txBody>
                    <a:bodyPr/>
                    <a:lstStyle/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  </a:t>
                      </a:r>
                    </a:p>
                    <a:p>
                      <a:pPr marR="1264920" algn="ctr">
                        <a:lnSpc>
                          <a:spcPts val="1120"/>
                        </a:lnSpc>
                        <a:spcAft>
                          <a:spcPts val="0"/>
                        </a:spcAft>
                      </a:pP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                 Skills </a:t>
                      </a:r>
                      <a:r>
                        <a:rPr lang="en-US" sz="1000" b="1" spc="-10" dirty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</a:t>
                      </a:r>
                      <a:r>
                        <a:rPr lang="en-US" sz="1000" b="1" spc="-10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will use</a:t>
                      </a: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64172613"/>
                  </a:ext>
                </a:extLst>
              </a:tr>
              <a:tr h="647421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US" sz="8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Comparing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notice and describe similarities and differences.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0046837"/>
                  </a:ext>
                </a:extLst>
              </a:tr>
              <a:tr h="593377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/>
                      </a:r>
                      <a:br>
                        <a:rPr lang="en-GB" sz="11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</a:b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Map reading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locate our area on an aerial map.</a:t>
                      </a:r>
                      <a:endParaRPr lang="en-GB" sz="1100" b="0" u="none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34843109"/>
                  </a:ext>
                </a:extLst>
              </a:tr>
              <a:tr h="718666">
                <a:tc>
                  <a:txBody>
                    <a:bodyPr/>
                    <a:lstStyle/>
                    <a:p>
                      <a:pPr algn="r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endParaRPr lang="en-GB" sz="11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1" u="sng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Predicting</a:t>
                      </a:r>
                    </a:p>
                    <a:p>
                      <a:pPr marL="72390" algn="l">
                        <a:spcBef>
                          <a:spcPts val="260"/>
                        </a:spcBef>
                        <a:spcAft>
                          <a:spcPts val="0"/>
                        </a:spcAft>
                      </a:pPr>
                      <a:r>
                        <a:rPr lang="en-GB" sz="1100" b="0" u="none" dirty="0" smtClean="0">
                          <a:effectLst/>
                          <a:latin typeface="Twinkl Cursive Looped" panose="02000000000000000000" pitchFamily="2" charset="0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I can predict how my local area will change in the future.</a:t>
                      </a:r>
                      <a:endParaRPr lang="en-GB" sz="1100" b="0" u="none" dirty="0">
                        <a:effectLst/>
                        <a:latin typeface="Twinkl Cursive Looped" panose="02000000000000000000" pitchFamily="2" charset="0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0" marR="0" marT="0" marB="0">
                    <a:lnL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1991427"/>
                  </a:ext>
                </a:extLst>
              </a:tr>
            </a:tbl>
          </a:graphicData>
        </a:graphic>
      </p:graphicFrame>
      <p:pic>
        <p:nvPicPr>
          <p:cNvPr id="24" name="Picture 23" descr="C:\Users\JKnight\AppData\Local\Microsoft\Windows\INetCache\Content.MSO\6A8F30BB.tmp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32423" y="110602"/>
            <a:ext cx="1137056" cy="345920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68918" y="1724665"/>
            <a:ext cx="363527" cy="451043"/>
          </a:xfrm>
          <a:prstGeom prst="rect">
            <a:avLst/>
          </a:prstGeom>
        </p:spPr>
      </p:pic>
      <p:pic>
        <p:nvPicPr>
          <p:cNvPr id="19" name="Picture 18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4168" y="5697890"/>
            <a:ext cx="615482" cy="5911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1357" y="6430576"/>
            <a:ext cx="601103" cy="420772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 rotWithShape="1">
          <a:blip r:embed="rId6"/>
          <a:srcRect l="16123" t="1064" r="22725" b="85507"/>
          <a:stretch/>
        </p:blipFill>
        <p:spPr>
          <a:xfrm>
            <a:off x="3346831" y="764460"/>
            <a:ext cx="338452" cy="461941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 rotWithShape="1">
          <a:blip r:embed="rId6"/>
          <a:srcRect l="16895" t="22823" r="21127" b="64545"/>
          <a:stretch/>
        </p:blipFill>
        <p:spPr>
          <a:xfrm>
            <a:off x="3346831" y="1257308"/>
            <a:ext cx="336473" cy="426200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 rotWithShape="1">
          <a:blip r:embed="rId6"/>
          <a:srcRect l="21137" t="86292" r="12753"/>
          <a:stretch/>
        </p:blipFill>
        <p:spPr>
          <a:xfrm>
            <a:off x="3310696" y="2779002"/>
            <a:ext cx="431030" cy="555426"/>
          </a:xfrm>
          <a:prstGeom prst="rect">
            <a:avLst/>
          </a:prstGeom>
        </p:spPr>
      </p:pic>
      <p:pic>
        <p:nvPicPr>
          <p:cNvPr id="30" name="Picture 29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271783" y="2221279"/>
            <a:ext cx="469943" cy="530974"/>
          </a:xfrm>
          <a:prstGeom prst="rect">
            <a:avLst/>
          </a:prstGeom>
        </p:spPr>
      </p:pic>
      <p:pic>
        <p:nvPicPr>
          <p:cNvPr id="31" name="Picture 30"/>
          <p:cNvPicPr>
            <a:picLocks noChangeAspect="1"/>
          </p:cNvPicPr>
          <p:nvPr/>
        </p:nvPicPr>
        <p:blipFill rotWithShape="1">
          <a:blip r:embed="rId8"/>
          <a:srcRect l="8629" t="2816" r="50874" b="74284"/>
          <a:stretch/>
        </p:blipFill>
        <p:spPr>
          <a:xfrm>
            <a:off x="3364212" y="3371064"/>
            <a:ext cx="315760" cy="393726"/>
          </a:xfrm>
          <a:prstGeom prst="rect">
            <a:avLst/>
          </a:prstGeom>
        </p:spPr>
      </p:pic>
      <p:pic>
        <p:nvPicPr>
          <p:cNvPr id="32" name="Picture 31"/>
          <p:cNvPicPr>
            <a:picLocks noChangeAspect="1"/>
          </p:cNvPicPr>
          <p:nvPr/>
        </p:nvPicPr>
        <p:blipFill rotWithShape="1">
          <a:blip r:embed="rId8"/>
          <a:srcRect l="9464" t="40211" r="32041" b="38022"/>
          <a:stretch/>
        </p:blipFill>
        <p:spPr>
          <a:xfrm>
            <a:off x="3246229" y="3856315"/>
            <a:ext cx="561689" cy="460873"/>
          </a:xfrm>
          <a:prstGeom prst="rect">
            <a:avLst/>
          </a:prstGeom>
        </p:spPr>
      </p:pic>
      <p:pic>
        <p:nvPicPr>
          <p:cNvPr id="33" name="Picture 32"/>
          <p:cNvPicPr>
            <a:picLocks noChangeAspect="1"/>
          </p:cNvPicPr>
          <p:nvPr/>
        </p:nvPicPr>
        <p:blipFill rotWithShape="1">
          <a:blip r:embed="rId8"/>
          <a:srcRect l="9964" t="77061" r="10043" b="2307"/>
          <a:stretch/>
        </p:blipFill>
        <p:spPr>
          <a:xfrm>
            <a:off x="3235695" y="4511294"/>
            <a:ext cx="594625" cy="338193"/>
          </a:xfrm>
          <a:prstGeom prst="rect">
            <a:avLst/>
          </a:prstGeom>
        </p:spPr>
      </p:pic>
      <p:pic>
        <p:nvPicPr>
          <p:cNvPr id="34" name="Picture 33"/>
          <p:cNvPicPr>
            <a:picLocks noChangeAspect="1"/>
          </p:cNvPicPr>
          <p:nvPr/>
        </p:nvPicPr>
        <p:blipFill rotWithShape="1">
          <a:blip r:embed="rId9"/>
          <a:srcRect r="30230" b="86690"/>
          <a:stretch/>
        </p:blipFill>
        <p:spPr>
          <a:xfrm>
            <a:off x="3364212" y="4972242"/>
            <a:ext cx="308430" cy="437175"/>
          </a:xfrm>
          <a:prstGeom prst="rect">
            <a:avLst/>
          </a:prstGeom>
        </p:spPr>
      </p:pic>
      <p:pic>
        <p:nvPicPr>
          <p:cNvPr id="35" name="Picture 34"/>
          <p:cNvPicPr>
            <a:picLocks noChangeAspect="1"/>
          </p:cNvPicPr>
          <p:nvPr/>
        </p:nvPicPr>
        <p:blipFill rotWithShape="1">
          <a:blip r:embed="rId9"/>
          <a:srcRect t="22596" r="11084" b="64619"/>
          <a:stretch/>
        </p:blipFill>
        <p:spPr>
          <a:xfrm>
            <a:off x="3289710" y="5432643"/>
            <a:ext cx="427027" cy="456209"/>
          </a:xfrm>
          <a:prstGeom prst="rect">
            <a:avLst/>
          </a:prstGeom>
        </p:spPr>
      </p:pic>
      <p:pic>
        <p:nvPicPr>
          <p:cNvPr id="36" name="Picture 35"/>
          <p:cNvPicPr>
            <a:picLocks noChangeAspect="1"/>
          </p:cNvPicPr>
          <p:nvPr/>
        </p:nvPicPr>
        <p:blipFill rotWithShape="1">
          <a:blip r:embed="rId9"/>
          <a:srcRect l="5810" t="43922" r="25196" b="43293"/>
          <a:stretch/>
        </p:blipFill>
        <p:spPr>
          <a:xfrm>
            <a:off x="3346832" y="5911822"/>
            <a:ext cx="290094" cy="399405"/>
          </a:xfrm>
          <a:prstGeom prst="rect">
            <a:avLst/>
          </a:prstGeom>
        </p:spPr>
      </p:pic>
      <p:pic>
        <p:nvPicPr>
          <p:cNvPr id="37" name="Picture 36"/>
          <p:cNvPicPr>
            <a:picLocks noChangeAspect="1"/>
          </p:cNvPicPr>
          <p:nvPr/>
        </p:nvPicPr>
        <p:blipFill rotWithShape="1">
          <a:blip r:embed="rId9"/>
          <a:srcRect l="5650" t="64998" r="15358" b="21410"/>
          <a:stretch/>
        </p:blipFill>
        <p:spPr>
          <a:xfrm>
            <a:off x="3364212" y="6337173"/>
            <a:ext cx="326230" cy="417078"/>
          </a:xfrm>
          <a:prstGeom prst="rect">
            <a:avLst/>
          </a:prstGeom>
        </p:spPr>
      </p:pic>
      <p:pic>
        <p:nvPicPr>
          <p:cNvPr id="38" name="Picture 37"/>
          <p:cNvPicPr>
            <a:picLocks noChangeAspect="1"/>
          </p:cNvPicPr>
          <p:nvPr/>
        </p:nvPicPr>
        <p:blipFill rotWithShape="1">
          <a:blip r:embed="rId10"/>
          <a:srcRect l="4758" t="5010" r="9139" b="59613"/>
          <a:stretch/>
        </p:blipFill>
        <p:spPr>
          <a:xfrm>
            <a:off x="3320858" y="6780197"/>
            <a:ext cx="388418" cy="409300"/>
          </a:xfrm>
          <a:prstGeom prst="rect">
            <a:avLst/>
          </a:prstGeom>
        </p:spPr>
      </p:pic>
      <p:pic>
        <p:nvPicPr>
          <p:cNvPr id="39" name="Picture 38"/>
          <p:cNvPicPr>
            <a:picLocks noChangeAspect="1"/>
          </p:cNvPicPr>
          <p:nvPr/>
        </p:nvPicPr>
        <p:blipFill rotWithShape="1">
          <a:blip r:embed="rId10"/>
          <a:srcRect l="5560" t="65281" r="6485"/>
          <a:stretch/>
        </p:blipFill>
        <p:spPr>
          <a:xfrm>
            <a:off x="3327154" y="7227898"/>
            <a:ext cx="402618" cy="407628"/>
          </a:xfrm>
          <a:prstGeom prst="rect">
            <a:avLst/>
          </a:prstGeom>
        </p:spPr>
      </p:pic>
      <p:pic>
        <p:nvPicPr>
          <p:cNvPr id="1026" name="Picture 2" descr="Map of Gloucestershire - Exploregloucestershire.co.uk, the premier ...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30679" y="497584"/>
            <a:ext cx="1561255" cy="156125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Things to do in Stroud"/>
          <p:cNvPicPr>
            <a:picLocks noChangeAspect="1" noChangeArrowheads="1"/>
          </p:cNvPicPr>
          <p:nvPr/>
        </p:nvPicPr>
        <p:blipFill rotWithShape="1"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000" r="22683"/>
          <a:stretch/>
        </p:blipFill>
        <p:spPr bwMode="auto">
          <a:xfrm>
            <a:off x="289559" y="509296"/>
            <a:ext cx="1371601" cy="154954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" name="Picture 1"/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34223" y="6989951"/>
            <a:ext cx="608237" cy="5337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01188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37713</TotalTime>
  <Words>250</Words>
  <Application>Microsoft Office PowerPoint</Application>
  <PresentationFormat>A4 Paper (210x297 mm)</PresentationFormat>
  <Paragraphs>35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Times New Roman</vt:lpstr>
      <vt:lpstr>Twinkl Cursive Looped</vt:lpstr>
      <vt:lpstr>Office Theme</vt:lpstr>
      <vt:lpstr>PowerPoint Presentation</vt:lpstr>
    </vt:vector>
  </TitlesOfParts>
  <Company>Edit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Emily Drury</dc:creator>
  <cp:lastModifiedBy>Emily Drury</cp:lastModifiedBy>
  <cp:revision>43</cp:revision>
  <dcterms:created xsi:type="dcterms:W3CDTF">2025-05-20T07:48:39Z</dcterms:created>
  <dcterms:modified xsi:type="dcterms:W3CDTF">2025-09-04T06:46:41Z</dcterms:modified>
</cp:coreProperties>
</file>