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E2E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>
        <p:scale>
          <a:sx n="100" d="100"/>
          <a:sy n="100" d="100"/>
        </p:scale>
        <p:origin x="139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450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22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616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4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36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221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67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18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22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25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26207-2CB7-44EB-A3A1-56F36A64D086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970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D26207-2CB7-44EB-A3A1-56F36A64D086}" type="datetimeFigureOut">
              <a:rPr lang="en-GB" smtClean="0"/>
              <a:t>04/09/2025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F8508-2F8D-40CA-95E4-CA27D28E4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61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30371"/>
              </p:ext>
            </p:extLst>
          </p:nvPr>
        </p:nvGraphicFramePr>
        <p:xfrm>
          <a:off x="3230708" y="509296"/>
          <a:ext cx="3203430" cy="71373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633">
                  <a:extLst>
                    <a:ext uri="{9D8B030D-6E8A-4147-A177-3AD203B41FA5}">
                      <a16:colId xmlns:a16="http://schemas.microsoft.com/office/drawing/2014/main" val="2008846659"/>
                    </a:ext>
                  </a:extLst>
                </a:gridCol>
                <a:gridCol w="2579797">
                  <a:extLst>
                    <a:ext uri="{9D8B030D-6E8A-4147-A177-3AD203B41FA5}">
                      <a16:colId xmlns:a16="http://schemas.microsoft.com/office/drawing/2014/main" val="3401038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Vocabulary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4618657"/>
                  </a:ext>
                </a:extLst>
              </a:tr>
              <a:tr h="493773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 smtClean="0">
                          <a:solidFill>
                            <a:schemeClr val="tx1"/>
                          </a:solidFill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large space or area.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9975731"/>
                  </a:ext>
                </a:extLst>
              </a:tr>
              <a:tr h="450189">
                <a:tc>
                  <a:txBody>
                    <a:bodyPr/>
                    <a:lstStyle/>
                    <a:p>
                      <a:endParaRPr lang="en-GB" sz="8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Places</a:t>
                      </a:r>
                      <a:r>
                        <a:rPr lang="en-GB" sz="110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that are not towns or cities. Often refers to the countryside.</a:t>
                      </a:r>
                      <a:endParaRPr lang="en-GB" sz="11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3776686"/>
                  </a:ext>
                </a:extLst>
              </a:tr>
              <a:tr h="494146">
                <a:tc>
                  <a:txBody>
                    <a:bodyPr/>
                    <a:lstStyle/>
                    <a:p>
                      <a:pPr algn="r"/>
                      <a:endParaRPr lang="en-GB" sz="11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Large</a:t>
                      </a:r>
                      <a:r>
                        <a:rPr lang="en-GB" sz="110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towns and cities.</a:t>
                      </a:r>
                      <a:endParaRPr lang="en-GB" sz="11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6500509"/>
                  </a:ext>
                </a:extLst>
              </a:tr>
              <a:tr h="572654">
                <a:tc>
                  <a:txBody>
                    <a:bodyPr/>
                    <a:lstStyle/>
                    <a:p>
                      <a:endParaRPr lang="en-GB" sz="800" b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 effect.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505926"/>
                  </a:ext>
                </a:extLst>
              </a:tr>
              <a:tr h="585245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Geographical features that occur naturally.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494728"/>
                  </a:ext>
                </a:extLst>
              </a:tr>
              <a:tr h="420176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Geographical features that humans have made.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808646"/>
                  </a:ext>
                </a:extLst>
              </a:tr>
              <a:tr h="585245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Places where people live.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335475"/>
                  </a:ext>
                </a:extLst>
              </a:tr>
              <a:tr h="561109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What the land is used for.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338979"/>
                  </a:ext>
                </a:extLst>
              </a:tr>
              <a:tr h="477173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Shops.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077511"/>
                  </a:ext>
                </a:extLst>
              </a:tr>
              <a:tr h="471055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Factories</a:t>
                      </a:r>
                      <a:r>
                        <a:rPr lang="en-GB" sz="110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where things are made.</a:t>
                      </a:r>
                      <a:endParaRPr lang="en-GB" sz="11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125809"/>
                  </a:ext>
                </a:extLst>
              </a:tr>
              <a:tr h="424872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Free time, time not spent working, at school</a:t>
                      </a:r>
                      <a:r>
                        <a:rPr lang="en-GB" sz="110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or taking care of your needs.</a:t>
                      </a:r>
                      <a:endParaRPr lang="en-GB" sz="1100" dirty="0" smtClean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0477751"/>
                  </a:ext>
                </a:extLst>
              </a:tr>
              <a:tr h="441498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When people travel for fun.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341880"/>
                  </a:ext>
                </a:extLst>
              </a:tr>
              <a:tr h="441498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Where people work to make money.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7442264"/>
                  </a:ext>
                </a:extLst>
              </a:tr>
              <a:tr h="441498">
                <a:tc>
                  <a:txBody>
                    <a:bodyPr/>
                    <a:lstStyle/>
                    <a:p>
                      <a:endParaRPr lang="en-GB" sz="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Moving people or things from one place to another.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8095896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480098"/>
              </p:ext>
            </p:extLst>
          </p:nvPr>
        </p:nvGraphicFramePr>
        <p:xfrm>
          <a:off x="291100" y="2132862"/>
          <a:ext cx="2846821" cy="3195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6821">
                  <a:extLst>
                    <a:ext uri="{9D8B030D-6E8A-4147-A177-3AD203B41FA5}">
                      <a16:colId xmlns:a16="http://schemas.microsoft.com/office/drawing/2014/main" val="2400046727"/>
                    </a:ext>
                  </a:extLst>
                </a:gridCol>
              </a:tblGrid>
              <a:tr h="284673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Sticky Knowledge</a:t>
                      </a:r>
                      <a:endParaRPr lang="en-GB" sz="105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0438054"/>
                  </a:ext>
                </a:extLst>
              </a:tr>
              <a:tr h="61467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 are in the village of </a:t>
                      </a:r>
                      <a:r>
                        <a:rPr lang="en-GB" sz="1050" b="0" dirty="0" err="1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Nympsfield</a:t>
                      </a:r>
                      <a:r>
                        <a:rPr lang="en-GB" sz="1050" b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GB" sz="1050" b="0" baseline="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the county of Gloucestershire and the country of England.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8848586"/>
                  </a:ext>
                </a:extLst>
              </a:tr>
              <a:tr h="614672">
                <a:tc>
                  <a:txBody>
                    <a:bodyPr/>
                    <a:lstStyle/>
                    <a:p>
                      <a:r>
                        <a:rPr lang="en-GB" sz="105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Human features </a:t>
                      </a:r>
                      <a:r>
                        <a:rPr lang="en-GB" sz="1050" b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are features of</a:t>
                      </a:r>
                      <a:r>
                        <a:rPr lang="en-GB" sz="1050" b="0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a place that are the result of human activity such as shops, farms, homes and roads.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8912339"/>
                  </a:ext>
                </a:extLst>
              </a:tr>
              <a:tr h="44256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Physical</a:t>
                      </a:r>
                      <a:r>
                        <a:rPr lang="en-GB" sz="1050" b="1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features </a:t>
                      </a:r>
                      <a:r>
                        <a:rPr lang="en-GB" sz="1050" b="0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are natural features such as mountains, rivers and seas.</a:t>
                      </a:r>
                      <a:endParaRPr lang="en-GB" sz="1050" b="0" dirty="0" smtClean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4307386"/>
                  </a:ext>
                </a:extLst>
              </a:tr>
              <a:tr h="451680">
                <a:tc>
                  <a:txBody>
                    <a:bodyPr/>
                    <a:lstStyle/>
                    <a:p>
                      <a:r>
                        <a:rPr lang="en-GB" sz="1050" b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Land can be used for lots of different things, and these uses have changed over time.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916803"/>
                  </a:ext>
                </a:extLst>
              </a:tr>
              <a:tr h="786780">
                <a:tc>
                  <a:txBody>
                    <a:bodyPr/>
                    <a:lstStyle/>
                    <a:p>
                      <a:r>
                        <a:rPr lang="en-GB" sz="1050" b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There used to be more</a:t>
                      </a:r>
                      <a:r>
                        <a:rPr lang="en-GB" sz="1050" b="0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land used for agriculture than there is now, and the amount of land used for industry has increased.</a:t>
                      </a:r>
                      <a:endParaRPr lang="en-GB" sz="1050" b="0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9534742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651544"/>
              </p:ext>
            </p:extLst>
          </p:nvPr>
        </p:nvGraphicFramePr>
        <p:xfrm>
          <a:off x="274860" y="110602"/>
          <a:ext cx="6162966" cy="3531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322">
                  <a:extLst>
                    <a:ext uri="{9D8B030D-6E8A-4147-A177-3AD203B41FA5}">
                      <a16:colId xmlns:a16="http://schemas.microsoft.com/office/drawing/2014/main" val="654221421"/>
                    </a:ext>
                  </a:extLst>
                </a:gridCol>
                <a:gridCol w="2054322">
                  <a:extLst>
                    <a:ext uri="{9D8B030D-6E8A-4147-A177-3AD203B41FA5}">
                      <a16:colId xmlns:a16="http://schemas.microsoft.com/office/drawing/2014/main" val="910912263"/>
                    </a:ext>
                  </a:extLst>
                </a:gridCol>
                <a:gridCol w="2054322">
                  <a:extLst>
                    <a:ext uri="{9D8B030D-6E8A-4147-A177-3AD203B41FA5}">
                      <a16:colId xmlns:a16="http://schemas.microsoft.com/office/drawing/2014/main" val="3472063760"/>
                    </a:ext>
                  </a:extLst>
                </a:gridCol>
              </a:tblGrid>
              <a:tr h="353123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Topic:</a:t>
                      </a:r>
                      <a:r>
                        <a:rPr lang="en-GB" sz="1000" b="1" baseline="0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 Glorious Gloucestershire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 smtClean="0">
                          <a:solidFill>
                            <a:schemeClr val="tx1"/>
                          </a:solidFill>
                          <a:latin typeface="Twinkl Cursive Looped" panose="02000000000000000000" pitchFamily="2" charset="0"/>
                        </a:rPr>
                        <a:t>Year Three</a:t>
                      </a:r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Twinkl Cursive Looped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589105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423497"/>
              </p:ext>
            </p:extLst>
          </p:nvPr>
        </p:nvGraphicFramePr>
        <p:xfrm>
          <a:off x="303743" y="5378688"/>
          <a:ext cx="2821534" cy="22398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81348">
                  <a:extLst>
                    <a:ext uri="{9D8B030D-6E8A-4147-A177-3AD203B41FA5}">
                      <a16:colId xmlns:a16="http://schemas.microsoft.com/office/drawing/2014/main" val="4151837041"/>
                    </a:ext>
                  </a:extLst>
                </a:gridCol>
                <a:gridCol w="2140186">
                  <a:extLst>
                    <a:ext uri="{9D8B030D-6E8A-4147-A177-3AD203B41FA5}">
                      <a16:colId xmlns:a16="http://schemas.microsoft.com/office/drawing/2014/main" val="2004055473"/>
                    </a:ext>
                  </a:extLst>
                </a:gridCol>
              </a:tblGrid>
              <a:tr h="267906">
                <a:tc gridSpan="2">
                  <a:txBody>
                    <a:bodyPr/>
                    <a:lstStyle/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b="1" spc="-1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</a:t>
                      </a:r>
                    </a:p>
                    <a:p>
                      <a:pPr marR="126492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en-US" sz="1000" b="1" spc="-1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Skills </a:t>
                      </a:r>
                      <a:r>
                        <a:rPr lang="en-US" sz="1000" b="1" spc="-10" dirty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en-US" sz="1000" b="1" spc="-10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will use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172613"/>
                  </a:ext>
                </a:extLst>
              </a:tr>
              <a:tr h="647421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Comparing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notice and describe similarities and differences.</a:t>
                      </a:r>
                      <a:endParaRPr lang="en-GB" sz="11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046837"/>
                  </a:ext>
                </a:extLst>
              </a:tr>
              <a:tr h="593377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Map reading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locate our area on an aerial map.</a:t>
                      </a:r>
                      <a:endParaRPr lang="en-GB" sz="1100" b="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843109"/>
                  </a:ext>
                </a:extLst>
              </a:tr>
              <a:tr h="718666">
                <a:tc>
                  <a:txBody>
                    <a:bodyPr/>
                    <a:lstStyle/>
                    <a:p>
                      <a:pPr algn="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1" u="sng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Predicting</a:t>
                      </a:r>
                    </a:p>
                    <a:p>
                      <a:pPr marL="72390" algn="l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GB" sz="1100" b="0" u="none" dirty="0" smtClean="0">
                          <a:effectLst/>
                          <a:latin typeface="Twinkl Cursive Looped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can predict how my local area will change in the future.</a:t>
                      </a:r>
                      <a:endParaRPr lang="en-GB" sz="1100" b="0" u="none" dirty="0">
                        <a:effectLst/>
                        <a:latin typeface="Twinkl Cursive Looped" panose="02000000000000000000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991427"/>
                  </a:ext>
                </a:extLst>
              </a:tr>
            </a:tbl>
          </a:graphicData>
        </a:graphic>
      </p:graphicFrame>
      <p:pic>
        <p:nvPicPr>
          <p:cNvPr id="24" name="Picture 23" descr="C:\Users\JKnight\AppData\Local\Microsoft\Windows\INetCache\Content.MSO\6A8F30BB.tmp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423" y="110602"/>
            <a:ext cx="1137056" cy="345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8918" y="1724665"/>
            <a:ext cx="363527" cy="45104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168" y="5697890"/>
            <a:ext cx="615482" cy="59118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357" y="6430576"/>
            <a:ext cx="601103" cy="42077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/>
          <a:srcRect l="16123" t="1064" r="22725" b="85507"/>
          <a:stretch/>
        </p:blipFill>
        <p:spPr>
          <a:xfrm>
            <a:off x="3346831" y="764460"/>
            <a:ext cx="338452" cy="46194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/>
          <a:srcRect l="16895" t="22823" r="21127" b="64545"/>
          <a:stretch/>
        </p:blipFill>
        <p:spPr>
          <a:xfrm>
            <a:off x="3346831" y="1257308"/>
            <a:ext cx="336473" cy="4262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6"/>
          <a:srcRect l="21137" t="86292" r="12753"/>
          <a:stretch/>
        </p:blipFill>
        <p:spPr>
          <a:xfrm>
            <a:off x="3310696" y="2779002"/>
            <a:ext cx="431030" cy="55542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1783" y="2221279"/>
            <a:ext cx="469943" cy="53097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8"/>
          <a:srcRect l="8629" t="2816" r="50874" b="74284"/>
          <a:stretch/>
        </p:blipFill>
        <p:spPr>
          <a:xfrm>
            <a:off x="3364212" y="3371064"/>
            <a:ext cx="315760" cy="39372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8"/>
          <a:srcRect l="9464" t="40211" r="32041" b="38022"/>
          <a:stretch/>
        </p:blipFill>
        <p:spPr>
          <a:xfrm>
            <a:off x="3246229" y="3856315"/>
            <a:ext cx="561689" cy="46087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8"/>
          <a:srcRect l="9964" t="77061" r="10043" b="2307"/>
          <a:stretch/>
        </p:blipFill>
        <p:spPr>
          <a:xfrm>
            <a:off x="3235695" y="4511294"/>
            <a:ext cx="594625" cy="33819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9"/>
          <a:srcRect r="30230" b="86690"/>
          <a:stretch/>
        </p:blipFill>
        <p:spPr>
          <a:xfrm>
            <a:off x="3364212" y="4972242"/>
            <a:ext cx="308430" cy="43717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9"/>
          <a:srcRect t="22596" r="11084" b="64619"/>
          <a:stretch/>
        </p:blipFill>
        <p:spPr>
          <a:xfrm>
            <a:off x="3289710" y="5432643"/>
            <a:ext cx="427027" cy="45620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9"/>
          <a:srcRect l="5810" t="43922" r="25196" b="43293"/>
          <a:stretch/>
        </p:blipFill>
        <p:spPr>
          <a:xfrm>
            <a:off x="3346832" y="5911822"/>
            <a:ext cx="290094" cy="39940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9"/>
          <a:srcRect l="5650" t="64998" r="15358" b="21410"/>
          <a:stretch/>
        </p:blipFill>
        <p:spPr>
          <a:xfrm>
            <a:off x="3364212" y="6337173"/>
            <a:ext cx="326230" cy="41707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10"/>
          <a:srcRect l="4758" t="5010" r="9139" b="59613"/>
          <a:stretch/>
        </p:blipFill>
        <p:spPr>
          <a:xfrm>
            <a:off x="3320858" y="6780197"/>
            <a:ext cx="388418" cy="4093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10"/>
          <a:srcRect l="5560" t="65281" r="6485"/>
          <a:stretch/>
        </p:blipFill>
        <p:spPr>
          <a:xfrm>
            <a:off x="3327154" y="7227898"/>
            <a:ext cx="402618" cy="407628"/>
          </a:xfrm>
          <a:prstGeom prst="rect">
            <a:avLst/>
          </a:prstGeom>
        </p:spPr>
      </p:pic>
      <p:pic>
        <p:nvPicPr>
          <p:cNvPr id="1026" name="Picture 2" descr="Map of Gloucestershire - Exploregloucestershire.co.uk, the premier ...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679" y="497584"/>
            <a:ext cx="1561255" cy="156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ings to do in Stroud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0" r="22683"/>
          <a:stretch/>
        </p:blipFill>
        <p:spPr bwMode="auto">
          <a:xfrm>
            <a:off x="289559" y="509296"/>
            <a:ext cx="1371601" cy="154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4223" y="6989951"/>
            <a:ext cx="608237" cy="53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11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37713</TotalTime>
  <Words>250</Words>
  <Application>Microsoft Office PowerPoint</Application>
  <PresentationFormat>A4 Paper (210x297 mm)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Twinkl Cursive Looped</vt:lpstr>
      <vt:lpstr>Office Theme</vt:lpstr>
      <vt:lpstr>PowerPoint Presentation</vt:lpstr>
    </vt:vector>
  </TitlesOfParts>
  <Company>Edit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Drury</dc:creator>
  <cp:lastModifiedBy>Emily Drury</cp:lastModifiedBy>
  <cp:revision>43</cp:revision>
  <dcterms:created xsi:type="dcterms:W3CDTF">2025-05-20T07:48:39Z</dcterms:created>
  <dcterms:modified xsi:type="dcterms:W3CDTF">2025-09-04T06:46:41Z</dcterms:modified>
</cp:coreProperties>
</file>