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2E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p:scale>
          <a:sx n="70" d="100"/>
          <a:sy n="70" d="100"/>
        </p:scale>
        <p:origin x="2117" y="-5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D26207-2CB7-44EB-A3A1-56F36A64D086}"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38674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26207-2CB7-44EB-A3A1-56F36A64D086}"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214722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26207-2CB7-44EB-A3A1-56F36A64D086}"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419261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26207-2CB7-44EB-A3A1-56F36A64D086}"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340144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D26207-2CB7-44EB-A3A1-56F36A64D086}" type="datetimeFigureOut">
              <a:rPr lang="en-GB" smtClean="0"/>
              <a:t>10/04/2026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316936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26207-2CB7-44EB-A3A1-56F36A64D086}" type="datetimeFigureOut">
              <a:rPr lang="en-GB" smtClean="0"/>
              <a:t>10/04/2026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363422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D26207-2CB7-44EB-A3A1-56F36A64D086}" type="datetimeFigureOut">
              <a:rPr lang="en-GB" smtClean="0"/>
              <a:t>10/04/2026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409267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D26207-2CB7-44EB-A3A1-56F36A64D086}" type="datetimeFigureOut">
              <a:rPr lang="en-GB" smtClean="0"/>
              <a:t>10/04/2026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7121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26207-2CB7-44EB-A3A1-56F36A64D086}" type="datetimeFigureOut">
              <a:rPr lang="en-GB" smtClean="0"/>
              <a:t>10/04/2026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57422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D26207-2CB7-44EB-A3A1-56F36A64D086}" type="datetimeFigureOut">
              <a:rPr lang="en-GB" smtClean="0"/>
              <a:t>10/04/2026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406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D26207-2CB7-44EB-A3A1-56F36A64D086}" type="datetimeFigureOut">
              <a:rPr lang="en-GB" smtClean="0"/>
              <a:t>10/04/2026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EF8508-2F8D-40CA-95E4-CA27D28E4408}" type="slidenum">
              <a:rPr lang="en-GB" smtClean="0"/>
              <a:t>‹#›</a:t>
            </a:fld>
            <a:endParaRPr lang="en-GB"/>
          </a:p>
        </p:txBody>
      </p:sp>
    </p:spTree>
    <p:extLst>
      <p:ext uri="{BB962C8B-B14F-4D97-AF65-F5344CB8AC3E}">
        <p14:creationId xmlns:p14="http://schemas.microsoft.com/office/powerpoint/2010/main" val="124097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D26207-2CB7-44EB-A3A1-56F36A64D086}" type="datetimeFigureOut">
              <a:rPr lang="en-GB" smtClean="0"/>
              <a:t>10/04/2026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EF8508-2F8D-40CA-95E4-CA27D28E4408}" type="slidenum">
              <a:rPr lang="en-GB" smtClean="0"/>
              <a:t>‹#›</a:t>
            </a:fld>
            <a:endParaRPr lang="en-GB"/>
          </a:p>
        </p:txBody>
      </p:sp>
    </p:spTree>
    <p:extLst>
      <p:ext uri="{BB962C8B-B14F-4D97-AF65-F5344CB8AC3E}">
        <p14:creationId xmlns:p14="http://schemas.microsoft.com/office/powerpoint/2010/main" val="2211615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47506794"/>
              </p:ext>
            </p:extLst>
          </p:nvPr>
        </p:nvGraphicFramePr>
        <p:xfrm>
          <a:off x="3511090" y="509297"/>
          <a:ext cx="3074767" cy="9063600"/>
        </p:xfrm>
        <a:graphic>
          <a:graphicData uri="http://schemas.openxmlformats.org/drawingml/2006/table">
            <a:tbl>
              <a:tblPr firstRow="1" bandRow="1">
                <a:tableStyleId>{5C22544A-7EE6-4342-B048-85BDC9FD1C3A}</a:tableStyleId>
              </a:tblPr>
              <a:tblGrid>
                <a:gridCol w="821424">
                  <a:extLst>
                    <a:ext uri="{9D8B030D-6E8A-4147-A177-3AD203B41FA5}">
                      <a16:colId xmlns:a16="http://schemas.microsoft.com/office/drawing/2014/main" val="2008846659"/>
                    </a:ext>
                  </a:extLst>
                </a:gridCol>
                <a:gridCol w="2253343">
                  <a:extLst>
                    <a:ext uri="{9D8B030D-6E8A-4147-A177-3AD203B41FA5}">
                      <a16:colId xmlns:a16="http://schemas.microsoft.com/office/drawing/2014/main" val="34010385"/>
                    </a:ext>
                  </a:extLst>
                </a:gridCol>
              </a:tblGrid>
              <a:tr h="239560">
                <a:tc gridSpan="2">
                  <a:txBody>
                    <a:bodyPr/>
                    <a:lstStyle/>
                    <a:p>
                      <a:pPr algn="ctr"/>
                      <a:r>
                        <a:rPr lang="en-GB" sz="1100" b="1" dirty="0" smtClean="0">
                          <a:solidFill>
                            <a:schemeClr val="tx1"/>
                          </a:solidFill>
                          <a:latin typeface="Twinkl Cursive Looped" panose="02000000000000000000" pitchFamily="2" charset="0"/>
                        </a:rPr>
                        <a:t>Vocabulary</a:t>
                      </a:r>
                      <a:endParaRPr lang="en-GB" sz="1100" b="1"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4618657"/>
                  </a:ext>
                </a:extLst>
              </a:tr>
              <a:tr h="607608">
                <a:tc>
                  <a:txBody>
                    <a:bodyPr/>
                    <a:lstStyle/>
                    <a:p>
                      <a:endParaRPr lang="en-GB" sz="1050" b="0" dirty="0">
                        <a:solidFill>
                          <a:schemeClr val="tx1"/>
                        </a:solidFill>
                        <a:latin typeface="Twinkl Cursive Looped" panose="02000000000000000000" pitchFamily="2" charset="0"/>
                      </a:endParaRPr>
                    </a:p>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Earthquake</a:t>
                      </a:r>
                      <a:r>
                        <a:rPr lang="en-GB" sz="1100" b="0" i="0" dirty="0" smtClean="0">
                          <a:effectLst/>
                          <a:latin typeface="Twinkl Cursive Looped" panose="02000000000000000000" pitchFamily="2" charset="0"/>
                        </a:rPr>
                        <a:t> </a:t>
                      </a:r>
                      <a:r>
                        <a:rPr lang="en-GB" sz="1100" b="0" i="0" dirty="0">
                          <a:effectLst/>
                          <a:latin typeface="Twinkl Cursive Looped" panose="02000000000000000000" pitchFamily="2" charset="0"/>
                        </a:rPr>
                        <a:t>– a sudden shaking of the ground caused by movement inside the Earth</a:t>
                      </a:r>
                      <a:r>
                        <a:rPr lang="en-GB" sz="1100" b="0" i="0" dirty="0" smtClean="0">
                          <a:effectLst/>
                          <a:latin typeface="Twinkl Cursive Looped" panose="02000000000000000000" pitchFamily="2" charset="0"/>
                        </a:rPr>
                        <a:t>.</a:t>
                      </a:r>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975731"/>
                  </a:ext>
                </a:extLst>
              </a:tr>
              <a:tr h="583928">
                <a:tc>
                  <a:txBody>
                    <a:bodyPr/>
                    <a:lstStyle/>
                    <a:p>
                      <a:endParaRPr lang="en-GB" sz="1050" b="0" dirty="0" smtClean="0">
                        <a:solidFill>
                          <a:schemeClr val="tx1"/>
                        </a:solidFill>
                        <a:latin typeface="Twinkl Cursive Looped" panose="02000000000000000000" pitchFamily="2" charset="0"/>
                      </a:endParaRPr>
                    </a:p>
                    <a:p>
                      <a:endParaRPr lang="en-GB" sz="1050" b="0" dirty="0" smtClean="0">
                        <a:solidFill>
                          <a:schemeClr val="tx1"/>
                        </a:solidFill>
                        <a:latin typeface="Twinkl Cursive Looped" panose="02000000000000000000" pitchFamily="2" charset="0"/>
                      </a:endParaRPr>
                    </a:p>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Tectonic plates</a:t>
                      </a:r>
                      <a:r>
                        <a:rPr lang="en-GB" sz="1100" b="0" i="0" dirty="0" smtClean="0">
                          <a:effectLst/>
                          <a:latin typeface="Twinkl Cursive Looped" panose="02000000000000000000" pitchFamily="2" charset="0"/>
                        </a:rPr>
                        <a:t> – huge pieces of the Earth’s crust that slowly move on top of the mantle.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776686"/>
                  </a:ext>
                </a:extLst>
              </a:tr>
              <a:tr h="439752">
                <a:tc>
                  <a:txBody>
                    <a:bodyPr/>
                    <a:lstStyle/>
                    <a:p>
                      <a:pPr algn="r"/>
                      <a:endParaRPr lang="en-GB" sz="1050" dirty="0" smtClean="0">
                        <a:effectLst/>
                        <a:latin typeface="Twinkl Cursive Looped" panose="02000000000000000000"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Plate boundary</a:t>
                      </a:r>
                      <a:r>
                        <a:rPr lang="en-GB" sz="1100" b="0" i="0" dirty="0" smtClean="0">
                          <a:effectLst/>
                          <a:latin typeface="Twinkl Cursive Looped" panose="02000000000000000000" pitchFamily="2" charset="0"/>
                        </a:rPr>
                        <a:t> – the place where two tectonic plates meet.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6500509"/>
                  </a:ext>
                </a:extLst>
              </a:tr>
              <a:tr h="748626">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Epicentre</a:t>
                      </a:r>
                      <a:r>
                        <a:rPr lang="en-GB" sz="1100" b="0" i="0" dirty="0" smtClean="0">
                          <a:effectLst/>
                          <a:latin typeface="Twinkl Cursive Looped" panose="02000000000000000000" pitchFamily="2" charset="0"/>
                        </a:rPr>
                        <a:t> – the point on the Earth’s surface directly above the focus, where shaking is usually strongest.</a:t>
                      </a:r>
                    </a:p>
                    <a:p>
                      <a:pPr marL="0" marR="0" indent="0" algn="l" defTabSz="685800" rtl="0" eaLnBrk="1" fontAlgn="auto" latinLnBrk="0" hangingPunct="1">
                        <a:lnSpc>
                          <a:spcPct val="100000"/>
                        </a:lnSpc>
                        <a:spcBef>
                          <a:spcPts val="0"/>
                        </a:spcBef>
                        <a:spcAft>
                          <a:spcPts val="0"/>
                        </a:spcAft>
                        <a:buClrTx/>
                        <a:buSzTx/>
                        <a:buFontTx/>
                        <a:buNone/>
                        <a:tabLst/>
                        <a:defRPr/>
                      </a:pPr>
                      <a:endParaRPr lang="en-GB" sz="1100" dirty="0" smtClean="0">
                        <a:effectLst/>
                        <a:latin typeface="Twinkl Cursive Looped" panose="02000000000000000000"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494728"/>
                  </a:ext>
                </a:extLst>
              </a:tr>
              <a:tr h="535907">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Magnitude</a:t>
                      </a:r>
                      <a:r>
                        <a:rPr lang="en-GB" sz="1100" b="0" i="0" dirty="0" smtClean="0">
                          <a:effectLst/>
                          <a:latin typeface="Twinkl Cursive Looped" panose="02000000000000000000" pitchFamily="2" charset="0"/>
                        </a:rPr>
                        <a:t> – a measure of how powerful an earthquake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808646"/>
                  </a:ext>
                </a:extLst>
              </a:tr>
              <a:tr h="650636">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Seismic waves</a:t>
                      </a:r>
                      <a:r>
                        <a:rPr lang="en-GB" sz="1100" b="0" i="0" dirty="0" smtClean="0">
                          <a:effectLst/>
                          <a:latin typeface="Twinkl Cursive Looped" panose="02000000000000000000" pitchFamily="2" charset="0"/>
                        </a:rPr>
                        <a:t> – waves of energy that travel through the Earth during an earthquake.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35475"/>
                  </a:ext>
                </a:extLst>
              </a:tr>
              <a:tr h="535907">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Ring of Fire</a:t>
                      </a:r>
                      <a:r>
                        <a:rPr lang="en-GB" sz="1100" b="0" i="0" dirty="0" smtClean="0">
                          <a:effectLst/>
                          <a:latin typeface="Twinkl Cursive Looped" panose="02000000000000000000" pitchFamily="2" charset="0"/>
                        </a:rPr>
                        <a:t> – an area around the Pacific Ocean where many earthquakes and volcanoes occur.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77511"/>
                  </a:ext>
                </a:extLst>
              </a:tr>
              <a:tr h="685960">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Tsunami</a:t>
                      </a:r>
                      <a:r>
                        <a:rPr lang="en-GB" sz="1100" b="0" i="0" dirty="0" smtClean="0">
                          <a:effectLst/>
                          <a:latin typeface="Twinkl Cursive Looped" panose="02000000000000000000" pitchFamily="2" charset="0"/>
                        </a:rPr>
                        <a:t> – a huge, powerful wave usually caused by an underwater earthquake.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25809"/>
                  </a:ext>
                </a:extLst>
              </a:tr>
              <a:tr h="583928">
                <a:tc>
                  <a:txBody>
                    <a:bodyPr/>
                    <a:lstStyle/>
                    <a:p>
                      <a:endParaRPr lang="en-GB" sz="1050" b="0"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Disaster</a:t>
                      </a:r>
                      <a:r>
                        <a:rPr lang="en-GB" sz="1100" b="0" i="0" dirty="0" smtClean="0">
                          <a:effectLst/>
                          <a:latin typeface="Twinkl Cursive Looped" panose="02000000000000000000" pitchFamily="2" charset="0"/>
                        </a:rPr>
                        <a:t> – a sudden event that causes serious damage, injury or loss of life.</a:t>
                      </a:r>
                    </a:p>
                    <a:p>
                      <a:pPr fontAlgn="t"/>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477751"/>
                  </a:ext>
                </a:extLst>
              </a:tr>
              <a:tr h="567690">
                <a:tc>
                  <a:txBody>
                    <a:bodyPr/>
                    <a:lstStyle/>
                    <a:p>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1100" b="1" i="0" dirty="0" smtClean="0">
                          <a:effectLst/>
                          <a:latin typeface="Twinkl Cursive Looped" panose="02000000000000000000" pitchFamily="2" charset="0"/>
                        </a:rPr>
                        <a:t>Damage</a:t>
                      </a:r>
                      <a:r>
                        <a:rPr lang="en-GB" sz="1100" b="0" i="0" dirty="0" smtClean="0">
                          <a:effectLst/>
                          <a:latin typeface="Twinkl Cursive Looped" panose="02000000000000000000" pitchFamily="2" charset="0"/>
                        </a:rPr>
                        <a:t> – harm caused to buildings, land or people.</a:t>
                      </a:r>
                    </a:p>
                    <a:p>
                      <a:pPr fontAlgn="t"/>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341880"/>
                  </a:ext>
                </a:extLst>
              </a:tr>
              <a:tr h="607515">
                <a:tc>
                  <a:txBody>
                    <a:bodyPr/>
                    <a:lstStyle/>
                    <a:p>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100" b="1" i="0" dirty="0" smtClean="0">
                          <a:effectLst/>
                          <a:latin typeface="Twinkl Cursive Looped" panose="02000000000000000000" pitchFamily="2" charset="0"/>
                        </a:rPr>
                        <a:t>Aid</a:t>
                      </a:r>
                      <a:r>
                        <a:rPr lang="en-GB" sz="1100" b="0" i="0" dirty="0" smtClean="0">
                          <a:effectLst/>
                          <a:latin typeface="Twinkl Cursive Looped" panose="02000000000000000000" pitchFamily="2" charset="0"/>
                        </a:rPr>
                        <a:t> – help given to people after a disaster, such as food, water or medical care.</a:t>
                      </a:r>
                    </a:p>
                    <a:p>
                      <a:pPr fontAlgn="t"/>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34852"/>
                  </a:ext>
                </a:extLst>
              </a:tr>
              <a:tr h="515531">
                <a:tc>
                  <a:txBody>
                    <a:bodyPr/>
                    <a:lstStyle/>
                    <a:p>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100" b="1" i="0" dirty="0" smtClean="0">
                          <a:effectLst/>
                          <a:latin typeface="Twinkl Cursive Looped" panose="02000000000000000000" pitchFamily="2" charset="0"/>
                        </a:rPr>
                        <a:t>Shelter</a:t>
                      </a:r>
                      <a:r>
                        <a:rPr lang="en-GB" sz="1100" b="0" i="0" dirty="0" smtClean="0">
                          <a:effectLst/>
                          <a:latin typeface="Twinkl Cursive Looped" panose="02000000000000000000" pitchFamily="2" charset="0"/>
                        </a:rPr>
                        <a:t> – a safe place to stay after homes are damaged or destroyed.</a:t>
                      </a:r>
                    </a:p>
                    <a:p>
                      <a:pPr fontAlgn="t"/>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676020"/>
                  </a:ext>
                </a:extLst>
              </a:tr>
              <a:tr h="885937">
                <a:tc>
                  <a:txBody>
                    <a:bodyPr/>
                    <a:lstStyle/>
                    <a:p>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100" b="1" i="0" dirty="0" smtClean="0">
                          <a:effectLst/>
                          <a:latin typeface="Twinkl Cursive Looped" panose="02000000000000000000" pitchFamily="2" charset="0"/>
                        </a:rPr>
                        <a:t>Preparation</a:t>
                      </a:r>
                      <a:r>
                        <a:rPr lang="en-GB" sz="1100" b="0" i="0" dirty="0" smtClean="0">
                          <a:effectLst/>
                          <a:latin typeface="Twinkl Cursive Looped" panose="02000000000000000000" pitchFamily="2" charset="0"/>
                        </a:rPr>
                        <a:t> – getting ready before an earthquake happens to stay safe.</a:t>
                      </a:r>
                    </a:p>
                    <a:p>
                      <a:pPr fontAlgn="t"/>
                      <a:endParaRPr lang="en-GB" sz="1100" b="0" i="0" dirty="0">
                        <a:effectLst/>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0139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79755344"/>
              </p:ext>
            </p:extLst>
          </p:nvPr>
        </p:nvGraphicFramePr>
        <p:xfrm>
          <a:off x="274858" y="1914629"/>
          <a:ext cx="3143255" cy="4798228"/>
        </p:xfrm>
        <a:graphic>
          <a:graphicData uri="http://schemas.openxmlformats.org/drawingml/2006/table">
            <a:tbl>
              <a:tblPr firstRow="1" bandRow="1">
                <a:tableStyleId>{5C22544A-7EE6-4342-B048-85BDC9FD1C3A}</a:tableStyleId>
              </a:tblPr>
              <a:tblGrid>
                <a:gridCol w="3143255">
                  <a:extLst>
                    <a:ext uri="{9D8B030D-6E8A-4147-A177-3AD203B41FA5}">
                      <a16:colId xmlns:a16="http://schemas.microsoft.com/office/drawing/2014/main" val="2400046727"/>
                    </a:ext>
                  </a:extLst>
                </a:gridCol>
              </a:tblGrid>
              <a:tr h="210014">
                <a:tc>
                  <a:txBody>
                    <a:bodyPr/>
                    <a:lstStyle/>
                    <a:p>
                      <a:pPr algn="ctr"/>
                      <a:r>
                        <a:rPr lang="en-GB" sz="1100" b="1" dirty="0" smtClean="0">
                          <a:solidFill>
                            <a:schemeClr val="tx1"/>
                          </a:solidFill>
                          <a:latin typeface="Twinkl Cursive Looped" panose="02000000000000000000" pitchFamily="2" charset="0"/>
                        </a:rPr>
                        <a:t>Sticky Knowledge</a:t>
                      </a:r>
                      <a:endParaRPr lang="en-GB" sz="1100" b="1" dirty="0">
                        <a:solidFill>
                          <a:schemeClr val="tx1"/>
                        </a:solidFill>
                        <a:latin typeface="Twinkl Cursive Loop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40438054"/>
                  </a:ext>
                </a:extLst>
              </a:tr>
              <a:tr h="1074588">
                <a:tc>
                  <a:txBody>
                    <a:bodyPr/>
                    <a:lstStyle/>
                    <a:p>
                      <a:pPr lvl="0"/>
                      <a:r>
                        <a:rPr lang="en-GB" sz="1100" kern="1200" dirty="0" smtClean="0">
                          <a:solidFill>
                            <a:schemeClr val="dk1"/>
                          </a:solidFill>
                          <a:effectLst/>
                          <a:latin typeface="Twinkl Cursive Looped" panose="02000000000000000000" pitchFamily="2" charset="0"/>
                          <a:ea typeface="+mn-ea"/>
                          <a:cs typeface="+mn-cs"/>
                        </a:rPr>
                        <a:t>Earthquakes occur when tectonic plates move and energy is suddenly released. They happen most often near plate boundaries, especially around the </a:t>
                      </a:r>
                      <a:r>
                        <a:rPr lang="en-GB" sz="1100" b="1" kern="1200" dirty="0" smtClean="0">
                          <a:solidFill>
                            <a:schemeClr val="dk1"/>
                          </a:solidFill>
                          <a:effectLst/>
                          <a:latin typeface="Twinkl Cursive Looped" panose="02000000000000000000" pitchFamily="2" charset="0"/>
                          <a:ea typeface="+mn-ea"/>
                          <a:cs typeface="+mn-cs"/>
                        </a:rPr>
                        <a:t>Pacific Ring of Fire</a:t>
                      </a:r>
                      <a:r>
                        <a:rPr lang="en-GB" sz="1100" kern="1200" dirty="0" smtClean="0">
                          <a:solidFill>
                            <a:schemeClr val="dk1"/>
                          </a:solidFill>
                          <a:effectLst/>
                          <a:latin typeface="Twinkl Cursive Looped" panose="02000000000000000000" pitchFamily="2" charset="0"/>
                          <a:ea typeface="+mn-ea"/>
                          <a:cs typeface="+mn-cs"/>
                        </a:rPr>
                        <a:t>.</a:t>
                      </a:r>
                      <a:r>
                        <a:rPr lang="en-GB" sz="1100" kern="1200" baseline="0" dirty="0" smtClean="0">
                          <a:solidFill>
                            <a:schemeClr val="dk1"/>
                          </a:solidFill>
                          <a:effectLst/>
                          <a:latin typeface="Twinkl Cursive Looped" panose="02000000000000000000" pitchFamily="2" charset="0"/>
                          <a:ea typeface="+mn-ea"/>
                          <a:cs typeface="+mn-cs"/>
                        </a:rPr>
                        <a:t> </a:t>
                      </a:r>
                      <a:r>
                        <a:rPr lang="en-GB" sz="1100" kern="1200" dirty="0" smtClean="0">
                          <a:solidFill>
                            <a:schemeClr val="dk1"/>
                          </a:solidFill>
                          <a:effectLst/>
                          <a:latin typeface="Twinkl Cursive Looped" panose="02000000000000000000" pitchFamily="2" charset="0"/>
                          <a:ea typeface="+mn-ea"/>
                          <a:cs typeface="+mn-cs"/>
                        </a:rPr>
                        <a:t>The movement usually happens at </a:t>
                      </a:r>
                      <a:r>
                        <a:rPr lang="en-GB" sz="1100" b="1" kern="1200" dirty="0" smtClean="0">
                          <a:solidFill>
                            <a:schemeClr val="dk1"/>
                          </a:solidFill>
                          <a:effectLst/>
                          <a:latin typeface="Twinkl Cursive Looped" panose="02000000000000000000" pitchFamily="2" charset="0"/>
                          <a:ea typeface="+mn-ea"/>
                          <a:cs typeface="+mn-cs"/>
                        </a:rPr>
                        <a:t>plate boundaries</a:t>
                      </a:r>
                      <a:r>
                        <a:rPr lang="en-GB" sz="1100" kern="1200" dirty="0" smtClean="0">
                          <a:solidFill>
                            <a:schemeClr val="dk1"/>
                          </a:solidFill>
                          <a:effectLst/>
                          <a:latin typeface="Twinkl Cursive Looped" panose="02000000000000000000" pitchFamily="2" charset="0"/>
                          <a:ea typeface="+mn-ea"/>
                          <a:cs typeface="+mn-cs"/>
                        </a:rPr>
                        <a:t>, where plates meet.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8848586"/>
                  </a:ext>
                </a:extLst>
              </a:tr>
              <a:tr h="76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Twinkl Cursive Looped" panose="02000000000000000000" pitchFamily="2" charset="0"/>
                          <a:ea typeface="+mn-ea"/>
                          <a:cs typeface="+mn-cs"/>
                        </a:rPr>
                        <a:t>The point underground where an earthquake begins is called the </a:t>
                      </a:r>
                      <a:r>
                        <a:rPr lang="en-GB" sz="1100" b="1" kern="1200" dirty="0" smtClean="0">
                          <a:solidFill>
                            <a:schemeClr val="dk1"/>
                          </a:solidFill>
                          <a:effectLst/>
                          <a:latin typeface="Twinkl Cursive Looped" panose="02000000000000000000" pitchFamily="2" charset="0"/>
                          <a:ea typeface="+mn-ea"/>
                          <a:cs typeface="+mn-cs"/>
                        </a:rPr>
                        <a:t>focus</a:t>
                      </a:r>
                      <a:r>
                        <a:rPr lang="en-GB" sz="1100" kern="1200" dirty="0" smtClean="0">
                          <a:solidFill>
                            <a:schemeClr val="dk1"/>
                          </a:solidFill>
                          <a:effectLst/>
                          <a:latin typeface="Twinkl Cursive Looped" panose="02000000000000000000" pitchFamily="2" charset="0"/>
                          <a:ea typeface="+mn-ea"/>
                          <a:cs typeface="+mn-cs"/>
                        </a:rPr>
                        <a:t> and the </a:t>
                      </a:r>
                      <a:r>
                        <a:rPr lang="en-GB" sz="1100" b="1" kern="1200" dirty="0" smtClean="0">
                          <a:solidFill>
                            <a:schemeClr val="dk1"/>
                          </a:solidFill>
                          <a:effectLst/>
                          <a:latin typeface="Twinkl Cursive Looped" panose="02000000000000000000" pitchFamily="2" charset="0"/>
                          <a:ea typeface="+mn-ea"/>
                          <a:cs typeface="+mn-cs"/>
                        </a:rPr>
                        <a:t>epicentre</a:t>
                      </a:r>
                      <a:r>
                        <a:rPr lang="en-GB" sz="1100" kern="1200" dirty="0" smtClean="0">
                          <a:solidFill>
                            <a:schemeClr val="dk1"/>
                          </a:solidFill>
                          <a:effectLst/>
                          <a:latin typeface="Twinkl Cursive Looped" panose="02000000000000000000" pitchFamily="2" charset="0"/>
                          <a:ea typeface="+mn-ea"/>
                          <a:cs typeface="+mn-cs"/>
                        </a:rPr>
                        <a:t> is the point on the Earth’s surface where the shaking is felt most strongly.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690878"/>
                  </a:ext>
                </a:extLst>
              </a:tr>
              <a:tr h="584200">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100" kern="1200" dirty="0" smtClean="0">
                          <a:solidFill>
                            <a:schemeClr val="dk1"/>
                          </a:solidFill>
                          <a:effectLst/>
                          <a:latin typeface="Twinkl Cursive Looped" panose="02000000000000000000" pitchFamily="2" charset="0"/>
                          <a:ea typeface="+mn-ea"/>
                          <a:cs typeface="+mn-cs"/>
                        </a:rPr>
                        <a:t>Strong earthquakes can cause buildings to collapse and can lead to natural disasters such as tsunamis.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912339"/>
                  </a:ext>
                </a:extLst>
              </a:tr>
              <a:tr h="4773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Twinkl Cursive Looped" panose="02000000000000000000" pitchFamily="2" charset="0"/>
                          <a:ea typeface="+mn-ea"/>
                          <a:cs typeface="+mn-cs"/>
                        </a:rPr>
                        <a:t>After an earthquake, people may need medical help, food, clean water and shelter. Emergency services and aid organisations help rescue people and provide support. Rebuilding homes and infrastructure can take many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774497"/>
                  </a:ext>
                </a:extLst>
              </a:tr>
              <a:tr h="2636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Twinkl Cursive Looped" panose="02000000000000000000" pitchFamily="2" charset="0"/>
                          <a:ea typeface="+mn-ea"/>
                          <a:cs typeface="+mn-cs"/>
                        </a:rPr>
                        <a:t>People can prepare for earthquakes by strengthening buildings and practising safety drills. Emergency kits with food, water and first‑aid supplies help people stay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7745600"/>
                  </a:ext>
                </a:extLst>
              </a:tr>
              <a:tr h="41748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100" kern="1200" dirty="0" smtClean="0">
                          <a:solidFill>
                            <a:schemeClr val="dk1"/>
                          </a:solidFill>
                          <a:effectLst/>
                          <a:latin typeface="Twinkl Cursive Looped" panose="02000000000000000000" pitchFamily="2" charset="0"/>
                          <a:ea typeface="+mn-ea"/>
                          <a:cs typeface="+mn-cs"/>
                        </a:rPr>
                        <a:t>Famous earthquakes have happened in places such as Japan, Haiti, Chile and Turkey.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44708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5392961"/>
              </p:ext>
            </p:extLst>
          </p:nvPr>
        </p:nvGraphicFramePr>
        <p:xfrm>
          <a:off x="274860" y="110602"/>
          <a:ext cx="6310997" cy="353123"/>
        </p:xfrm>
        <a:graphic>
          <a:graphicData uri="http://schemas.openxmlformats.org/drawingml/2006/table">
            <a:tbl>
              <a:tblPr firstRow="1" bandRow="1">
                <a:tableStyleId>{5C22544A-7EE6-4342-B048-85BDC9FD1C3A}</a:tableStyleId>
              </a:tblPr>
              <a:tblGrid>
                <a:gridCol w="2054322">
                  <a:extLst>
                    <a:ext uri="{9D8B030D-6E8A-4147-A177-3AD203B41FA5}">
                      <a16:colId xmlns:a16="http://schemas.microsoft.com/office/drawing/2014/main" val="654221421"/>
                    </a:ext>
                  </a:extLst>
                </a:gridCol>
                <a:gridCol w="2054322">
                  <a:extLst>
                    <a:ext uri="{9D8B030D-6E8A-4147-A177-3AD203B41FA5}">
                      <a16:colId xmlns:a16="http://schemas.microsoft.com/office/drawing/2014/main" val="910912263"/>
                    </a:ext>
                  </a:extLst>
                </a:gridCol>
                <a:gridCol w="2202353">
                  <a:extLst>
                    <a:ext uri="{9D8B030D-6E8A-4147-A177-3AD203B41FA5}">
                      <a16:colId xmlns:a16="http://schemas.microsoft.com/office/drawing/2014/main" val="3472063760"/>
                    </a:ext>
                  </a:extLst>
                </a:gridCol>
              </a:tblGrid>
              <a:tr h="353123">
                <a:tc>
                  <a:txBody>
                    <a:bodyPr/>
                    <a:lstStyle/>
                    <a:p>
                      <a:pPr algn="ctr"/>
                      <a:r>
                        <a:rPr lang="en-GB" sz="1100" b="1" dirty="0" smtClean="0">
                          <a:solidFill>
                            <a:schemeClr val="tx1"/>
                          </a:solidFill>
                          <a:latin typeface="Twinkl Cursive Looped" panose="02000000000000000000" pitchFamily="2" charset="0"/>
                        </a:rPr>
                        <a:t>Topic:</a:t>
                      </a:r>
                      <a:r>
                        <a:rPr lang="en-GB" sz="1100" b="1" baseline="0" dirty="0" smtClean="0">
                          <a:solidFill>
                            <a:schemeClr val="tx1"/>
                          </a:solidFill>
                          <a:latin typeface="Twinkl Cursive Looped" panose="02000000000000000000" pitchFamily="2" charset="0"/>
                        </a:rPr>
                        <a:t> </a:t>
                      </a:r>
                      <a:r>
                        <a:rPr lang="en-GB" sz="1100" b="1" baseline="0" dirty="0" smtClean="0">
                          <a:solidFill>
                            <a:schemeClr val="tx1"/>
                          </a:solidFill>
                          <a:latin typeface="Twinkl Cursive Looped" panose="02000000000000000000" pitchFamily="2" charset="0"/>
                        </a:rPr>
                        <a:t>Smash, Shake, Crash!</a:t>
                      </a:r>
                      <a:endParaRPr lang="en-GB" sz="1100" b="1" dirty="0">
                        <a:solidFill>
                          <a:schemeClr val="tx1"/>
                        </a:solidFill>
                        <a:latin typeface="Twinkl Cursive Loop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100" b="1" dirty="0" smtClean="0">
                          <a:solidFill>
                            <a:schemeClr val="tx1"/>
                          </a:solidFill>
                          <a:latin typeface="Twinkl Cursive Looped" panose="02000000000000000000" pitchFamily="2" charset="0"/>
                        </a:rPr>
                        <a:t>Year Six</a:t>
                      </a:r>
                      <a:endParaRPr lang="en-GB" sz="1100" b="1" dirty="0">
                        <a:solidFill>
                          <a:schemeClr val="tx1"/>
                        </a:solidFill>
                        <a:latin typeface="Twinkl Cursive Loop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GB" sz="1000" b="1" dirty="0">
                        <a:solidFill>
                          <a:schemeClr val="tx1"/>
                        </a:solidFill>
                        <a:latin typeface="Twinkl Cursive Loop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08589105"/>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671490293"/>
              </p:ext>
            </p:extLst>
          </p:nvPr>
        </p:nvGraphicFramePr>
        <p:xfrm>
          <a:off x="274858" y="6787657"/>
          <a:ext cx="3143256" cy="2769999"/>
        </p:xfrm>
        <a:graphic>
          <a:graphicData uri="http://schemas.openxmlformats.org/drawingml/2006/table">
            <a:tbl>
              <a:tblPr firstRow="1" firstCol="1" lastRow="1" lastCol="1" bandRow="1" bandCol="1"/>
              <a:tblGrid>
                <a:gridCol w="508913">
                  <a:extLst>
                    <a:ext uri="{9D8B030D-6E8A-4147-A177-3AD203B41FA5}">
                      <a16:colId xmlns:a16="http://schemas.microsoft.com/office/drawing/2014/main" val="4151837041"/>
                    </a:ext>
                  </a:extLst>
                </a:gridCol>
                <a:gridCol w="2634343">
                  <a:extLst>
                    <a:ext uri="{9D8B030D-6E8A-4147-A177-3AD203B41FA5}">
                      <a16:colId xmlns:a16="http://schemas.microsoft.com/office/drawing/2014/main" val="2004055473"/>
                    </a:ext>
                  </a:extLst>
                </a:gridCol>
              </a:tblGrid>
              <a:tr h="217336">
                <a:tc gridSpan="2">
                  <a:txBody>
                    <a:bodyPr/>
                    <a:lstStyle/>
                    <a:p>
                      <a:pPr marR="1264920" algn="ctr">
                        <a:lnSpc>
                          <a:spcPts val="1120"/>
                        </a:lnSpc>
                        <a:spcAft>
                          <a:spcPts val="0"/>
                        </a:spcAft>
                      </a:pPr>
                      <a:r>
                        <a:rPr lang="en-US" sz="1100" b="1" spc="-10" dirty="0" smtClean="0">
                          <a:effectLst/>
                          <a:latin typeface="Twinkl Cursive Looped" panose="02000000000000000000" pitchFamily="2" charset="0"/>
                          <a:ea typeface="Calibri" panose="020F0502020204030204" pitchFamily="34" charset="0"/>
                          <a:cs typeface="Times New Roman" panose="02020603050405020304" pitchFamily="18" charset="0"/>
                        </a:rPr>
                        <a:t>      </a:t>
                      </a:r>
                      <a:r>
                        <a:rPr lang="en-US" sz="1100" b="1" spc="-10" baseline="0" dirty="0" smtClean="0">
                          <a:effectLst/>
                          <a:latin typeface="Twinkl Cursive Looped" panose="02000000000000000000" pitchFamily="2" charset="0"/>
                          <a:ea typeface="Calibri" panose="020F0502020204030204" pitchFamily="34" charset="0"/>
                          <a:cs typeface="Times New Roman" panose="02020603050405020304" pitchFamily="18" charset="0"/>
                        </a:rPr>
                        <a:t>             </a:t>
                      </a:r>
                      <a:r>
                        <a:rPr lang="en-US" sz="1100" b="1" spc="-10" dirty="0" smtClean="0">
                          <a:effectLst/>
                          <a:latin typeface="Twinkl Cursive Looped" panose="02000000000000000000" pitchFamily="2" charset="0"/>
                          <a:ea typeface="Calibri" panose="020F0502020204030204" pitchFamily="34" charset="0"/>
                          <a:cs typeface="Times New Roman" panose="02020603050405020304" pitchFamily="18" charset="0"/>
                        </a:rPr>
                        <a:t>Skills </a:t>
                      </a:r>
                      <a:r>
                        <a:rPr lang="en-US" sz="1100" b="1" spc="-10" dirty="0">
                          <a:effectLst/>
                          <a:latin typeface="Twinkl Cursive Looped" panose="02000000000000000000" pitchFamily="2" charset="0"/>
                          <a:ea typeface="Calibri" panose="020F0502020204030204" pitchFamily="34" charset="0"/>
                          <a:cs typeface="Times New Roman" panose="02020603050405020304" pitchFamily="18" charset="0"/>
                        </a:rPr>
                        <a:t>I </a:t>
                      </a:r>
                      <a:r>
                        <a:rPr lang="en-US" sz="1100" b="1" spc="-10" dirty="0" smtClean="0">
                          <a:effectLst/>
                          <a:latin typeface="Twinkl Cursive Looped" panose="02000000000000000000" pitchFamily="2" charset="0"/>
                          <a:ea typeface="Calibri" panose="020F0502020204030204" pitchFamily="34" charset="0"/>
                          <a:cs typeface="Times New Roman" panose="02020603050405020304" pitchFamily="18" charset="0"/>
                        </a:rPr>
                        <a:t>will 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extLst>
                  <a:ext uri="{0D108BD9-81ED-4DB2-BD59-A6C34878D82A}">
                    <a16:rowId xmlns:a16="http://schemas.microsoft.com/office/drawing/2014/main" val="2464172613"/>
                  </a:ext>
                </a:extLst>
              </a:tr>
              <a:tr h="904765">
                <a:tc>
                  <a:txBody>
                    <a:bodyPr/>
                    <a:lstStyle/>
                    <a:p>
                      <a:pPr algn="r">
                        <a:spcBef>
                          <a:spcPts val="26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r>
                        <a:rPr lang="en-GB" sz="1100" b="1" i="0" u="sng" dirty="0">
                          <a:effectLst/>
                          <a:latin typeface="Twinkl Cursive Looped" panose="02000000000000000000" pitchFamily="2" charset="0"/>
                        </a:rPr>
                        <a:t>Understanding Physical Geography</a:t>
                      </a:r>
                    </a:p>
                    <a:p>
                      <a:pPr algn="ctr" fontAlgn="t"/>
                      <a:r>
                        <a:rPr lang="en-GB" sz="1100" b="0" i="0" dirty="0">
                          <a:effectLst/>
                          <a:latin typeface="Twinkl Cursive Looped" panose="02000000000000000000" pitchFamily="2" charset="0"/>
                        </a:rPr>
                        <a:t>I can explain why earthquakes happen using knowledge of tectonic plates</a:t>
                      </a:r>
                      <a:r>
                        <a:rPr lang="en-GB" sz="1100" b="0" i="0" dirty="0" smtClean="0">
                          <a:effectLst/>
                          <a:latin typeface="Twinkl Cursive Looped" panose="02000000000000000000" pitchFamily="2" charset="0"/>
                        </a:rPr>
                        <a:t>.</a:t>
                      </a:r>
                      <a:endParaRPr lang="en-GB" sz="1100" b="0" i="0" dirty="0">
                        <a:effectLst/>
                        <a:latin typeface="Twinkl Cursive Looped" panose="02000000000000000000" pitchFamily="2"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046837"/>
                  </a:ext>
                </a:extLst>
              </a:tr>
              <a:tr h="904765">
                <a:tc>
                  <a:txBody>
                    <a:bodyPr/>
                    <a:lstStyle/>
                    <a:p>
                      <a:pPr algn="r">
                        <a:spcBef>
                          <a:spcPts val="26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r>
                        <a:rPr lang="en-GB" sz="1100" b="1" i="0" u="sng" dirty="0" smtClean="0">
                          <a:effectLst/>
                          <a:latin typeface="Twinkl Cursive Looped" panose="02000000000000000000" pitchFamily="2" charset="0"/>
                        </a:rPr>
                        <a:t>Locational Knowledge and Map Skills</a:t>
                      </a:r>
                    </a:p>
                    <a:p>
                      <a:pPr algn="ctr" fontAlgn="t"/>
                      <a:r>
                        <a:rPr lang="en-GB" sz="1100" b="0" i="0" dirty="0" smtClean="0">
                          <a:effectLst/>
                          <a:latin typeface="Twinkl Cursive Looped" panose="02000000000000000000" pitchFamily="2" charset="0"/>
                        </a:rPr>
                        <a:t>I can use maps, atlases and digital mapping to find where famous earthquakes have occurred.</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843109"/>
                  </a:ext>
                </a:extLst>
              </a:tr>
              <a:tr h="743133">
                <a:tc>
                  <a:txBody>
                    <a:bodyPr/>
                    <a:lstStyle/>
                    <a:p>
                      <a:pPr algn="r">
                        <a:spcBef>
                          <a:spcPts val="26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r>
                        <a:rPr lang="en-GB" sz="1100" b="1" i="0" u="sng" dirty="0" smtClean="0">
                          <a:effectLst/>
                          <a:latin typeface="Twinkl Cursive Looped" panose="02000000000000000000" pitchFamily="2" charset="0"/>
                        </a:rPr>
                        <a:t>Interpreting Geographical Evidence</a:t>
                      </a:r>
                    </a:p>
                    <a:p>
                      <a:pPr algn="ctr" fontAlgn="t"/>
                      <a:r>
                        <a:rPr lang="en-GB" sz="1100" b="0" i="0" dirty="0" smtClean="0">
                          <a:effectLst/>
                          <a:latin typeface="Twinkl Cursive Looped" panose="02000000000000000000" pitchFamily="2" charset="0"/>
                        </a:rPr>
                        <a:t>I can use information from sources to explain the impact of earthquakes and how people prepare for them.</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737585"/>
                  </a:ext>
                </a:extLst>
              </a:tr>
            </a:tbl>
          </a:graphicData>
        </a:graphic>
      </p:graphicFrame>
      <p:pic>
        <p:nvPicPr>
          <p:cNvPr id="24" name="Picture 23" descr="C:\Users\JKnight\AppData\Local\Microsoft\Windows\INetCache\Content.MSO\6A8F30BB.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423" y="110602"/>
            <a:ext cx="1137056" cy="345920"/>
          </a:xfrm>
          <a:prstGeom prst="rect">
            <a:avLst/>
          </a:prstGeom>
          <a:noFill/>
          <a:ln>
            <a:noFill/>
          </a:ln>
        </p:spPr>
      </p:pic>
      <p:pic>
        <p:nvPicPr>
          <p:cNvPr id="20" name="Picture 19"/>
          <p:cNvPicPr>
            <a:picLocks noChangeAspect="1"/>
          </p:cNvPicPr>
          <p:nvPr/>
        </p:nvPicPr>
        <p:blipFill>
          <a:blip r:embed="rId3"/>
          <a:stretch>
            <a:fillRect/>
          </a:stretch>
        </p:blipFill>
        <p:spPr>
          <a:xfrm>
            <a:off x="384439" y="8181382"/>
            <a:ext cx="366383" cy="309852"/>
          </a:xfrm>
          <a:prstGeom prst="rect">
            <a:avLst/>
          </a:prstGeom>
        </p:spPr>
      </p:pic>
      <p:pic>
        <p:nvPicPr>
          <p:cNvPr id="35" name="Picture 34"/>
          <p:cNvPicPr>
            <a:picLocks noChangeAspect="1"/>
          </p:cNvPicPr>
          <p:nvPr/>
        </p:nvPicPr>
        <p:blipFill>
          <a:blip r:embed="rId4"/>
          <a:stretch>
            <a:fillRect/>
          </a:stretch>
        </p:blipFill>
        <p:spPr>
          <a:xfrm>
            <a:off x="384440" y="9026341"/>
            <a:ext cx="315404" cy="346259"/>
          </a:xfrm>
          <a:prstGeom prst="rect">
            <a:avLst/>
          </a:prstGeom>
        </p:spPr>
      </p:pic>
      <p:pic>
        <p:nvPicPr>
          <p:cNvPr id="28" name="Picture 27"/>
          <p:cNvPicPr/>
          <p:nvPr/>
        </p:nvPicPr>
        <p:blipFill rotWithShape="1">
          <a:blip r:embed="rId5"/>
          <a:srcRect l="24059" t="17635" r="25427" b="17906"/>
          <a:stretch/>
        </p:blipFill>
        <p:spPr bwMode="auto">
          <a:xfrm>
            <a:off x="274859" y="509297"/>
            <a:ext cx="1532169" cy="981712"/>
          </a:xfrm>
          <a:prstGeom prst="rect">
            <a:avLst/>
          </a:prstGeom>
          <a:ln>
            <a:noFill/>
          </a:ln>
          <a:extLst>
            <a:ext uri="{53640926-AAD7-44D8-BBD7-CCE9431645EC}">
              <a14:shadowObscured xmlns:a14="http://schemas.microsoft.com/office/drawing/2010/main"/>
            </a:ext>
          </a:extLst>
        </p:spPr>
      </p:pic>
      <p:pic>
        <p:nvPicPr>
          <p:cNvPr id="30" name="Picture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900" y="909116"/>
            <a:ext cx="1932214" cy="919684"/>
          </a:xfrm>
          <a:prstGeom prst="rect">
            <a:avLst/>
          </a:prstGeom>
          <a:noFill/>
          <a:ln>
            <a:noFill/>
          </a:ln>
          <a:extLst/>
        </p:spPr>
      </p:pic>
      <p:pic>
        <p:nvPicPr>
          <p:cNvPr id="2" name="Picture 1"/>
          <p:cNvPicPr>
            <a:picLocks noChangeAspect="1"/>
          </p:cNvPicPr>
          <p:nvPr/>
        </p:nvPicPr>
        <p:blipFill>
          <a:blip r:embed="rId7"/>
          <a:stretch>
            <a:fillRect/>
          </a:stretch>
        </p:blipFill>
        <p:spPr>
          <a:xfrm>
            <a:off x="390313" y="7121237"/>
            <a:ext cx="381589" cy="525038"/>
          </a:xfrm>
          <a:prstGeom prst="rect">
            <a:avLst/>
          </a:prstGeom>
        </p:spPr>
      </p:pic>
      <p:pic>
        <p:nvPicPr>
          <p:cNvPr id="31" name="Picture 3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721" y="1402449"/>
            <a:ext cx="654057" cy="523589"/>
          </a:xfrm>
          <a:prstGeom prst="rect">
            <a:avLst/>
          </a:prstGeom>
          <a:noFill/>
          <a:ln>
            <a:noFill/>
          </a:ln>
          <a:extLst/>
        </p:spPr>
      </p:pic>
      <p:pic>
        <p:nvPicPr>
          <p:cNvPr id="3" name="Picture 2"/>
          <p:cNvPicPr>
            <a:picLocks noChangeAspect="1"/>
          </p:cNvPicPr>
          <p:nvPr/>
        </p:nvPicPr>
        <p:blipFill>
          <a:blip r:embed="rId9"/>
          <a:stretch>
            <a:fillRect/>
          </a:stretch>
        </p:blipFill>
        <p:spPr>
          <a:xfrm>
            <a:off x="3659547" y="839334"/>
            <a:ext cx="523948" cy="485843"/>
          </a:xfrm>
          <a:prstGeom prst="rect">
            <a:avLst/>
          </a:prstGeom>
        </p:spPr>
      </p:pic>
      <p:pic>
        <p:nvPicPr>
          <p:cNvPr id="5" name="Picture 4"/>
          <p:cNvPicPr>
            <a:picLocks noChangeAspect="1"/>
          </p:cNvPicPr>
          <p:nvPr/>
        </p:nvPicPr>
        <p:blipFill>
          <a:blip r:embed="rId10"/>
          <a:stretch>
            <a:fillRect/>
          </a:stretch>
        </p:blipFill>
        <p:spPr>
          <a:xfrm>
            <a:off x="3713191" y="2044045"/>
            <a:ext cx="408591" cy="284073"/>
          </a:xfrm>
          <a:prstGeom prst="rect">
            <a:avLst/>
          </a:prstGeom>
        </p:spPr>
      </p:pic>
      <p:pic>
        <p:nvPicPr>
          <p:cNvPr id="7" name="Picture 6"/>
          <p:cNvPicPr>
            <a:picLocks noChangeAspect="1"/>
          </p:cNvPicPr>
          <p:nvPr/>
        </p:nvPicPr>
        <p:blipFill>
          <a:blip r:embed="rId11"/>
          <a:stretch>
            <a:fillRect/>
          </a:stretch>
        </p:blipFill>
        <p:spPr>
          <a:xfrm>
            <a:off x="3639672" y="2706151"/>
            <a:ext cx="581106" cy="466790"/>
          </a:xfrm>
          <a:prstGeom prst="rect">
            <a:avLst/>
          </a:prstGeom>
        </p:spPr>
      </p:pic>
      <p:pic>
        <p:nvPicPr>
          <p:cNvPr id="17" name="Picture 16"/>
          <p:cNvPicPr>
            <a:picLocks noChangeAspect="1"/>
          </p:cNvPicPr>
          <p:nvPr/>
        </p:nvPicPr>
        <p:blipFill>
          <a:blip r:embed="rId12"/>
          <a:stretch>
            <a:fillRect/>
          </a:stretch>
        </p:blipFill>
        <p:spPr>
          <a:xfrm>
            <a:off x="3616678" y="3389488"/>
            <a:ext cx="581106" cy="431190"/>
          </a:xfrm>
          <a:prstGeom prst="rect">
            <a:avLst/>
          </a:prstGeom>
        </p:spPr>
      </p:pic>
      <p:pic>
        <p:nvPicPr>
          <p:cNvPr id="22" name="Picture 21"/>
          <p:cNvPicPr>
            <a:picLocks noChangeAspect="1"/>
          </p:cNvPicPr>
          <p:nvPr/>
        </p:nvPicPr>
        <p:blipFill>
          <a:blip r:embed="rId13"/>
          <a:stretch>
            <a:fillRect/>
          </a:stretch>
        </p:blipFill>
        <p:spPr>
          <a:xfrm>
            <a:off x="3592862" y="3948743"/>
            <a:ext cx="628738" cy="495369"/>
          </a:xfrm>
          <a:prstGeom prst="rect">
            <a:avLst/>
          </a:prstGeom>
        </p:spPr>
      </p:pic>
      <p:pic>
        <p:nvPicPr>
          <p:cNvPr id="23" name="Picture 22"/>
          <p:cNvPicPr>
            <a:picLocks noChangeAspect="1"/>
          </p:cNvPicPr>
          <p:nvPr/>
        </p:nvPicPr>
        <p:blipFill>
          <a:blip r:embed="rId14"/>
          <a:stretch>
            <a:fillRect/>
          </a:stretch>
        </p:blipFill>
        <p:spPr>
          <a:xfrm>
            <a:off x="3726961" y="4583210"/>
            <a:ext cx="381053" cy="514422"/>
          </a:xfrm>
          <a:prstGeom prst="rect">
            <a:avLst/>
          </a:prstGeom>
        </p:spPr>
      </p:pic>
      <p:pic>
        <p:nvPicPr>
          <p:cNvPr id="32" name="Picture 31"/>
          <p:cNvPicPr>
            <a:picLocks noChangeAspect="1"/>
          </p:cNvPicPr>
          <p:nvPr/>
        </p:nvPicPr>
        <p:blipFill>
          <a:blip r:embed="rId15"/>
          <a:stretch>
            <a:fillRect/>
          </a:stretch>
        </p:blipFill>
        <p:spPr>
          <a:xfrm>
            <a:off x="3630968" y="5215639"/>
            <a:ext cx="552527" cy="457264"/>
          </a:xfrm>
          <a:prstGeom prst="rect">
            <a:avLst/>
          </a:prstGeom>
        </p:spPr>
      </p:pic>
      <p:pic>
        <p:nvPicPr>
          <p:cNvPr id="33" name="Picture 32"/>
          <p:cNvPicPr>
            <a:picLocks noChangeAspect="1"/>
          </p:cNvPicPr>
          <p:nvPr/>
        </p:nvPicPr>
        <p:blipFill>
          <a:blip r:embed="rId16"/>
          <a:stretch>
            <a:fillRect/>
          </a:stretch>
        </p:blipFill>
        <p:spPr>
          <a:xfrm>
            <a:off x="3626204" y="5895241"/>
            <a:ext cx="514422" cy="495369"/>
          </a:xfrm>
          <a:prstGeom prst="rect">
            <a:avLst/>
          </a:prstGeom>
        </p:spPr>
      </p:pic>
      <p:pic>
        <p:nvPicPr>
          <p:cNvPr id="34" name="Picture 33"/>
          <p:cNvPicPr>
            <a:picLocks noChangeAspect="1"/>
          </p:cNvPicPr>
          <p:nvPr/>
        </p:nvPicPr>
        <p:blipFill>
          <a:blip r:embed="rId17"/>
          <a:stretch>
            <a:fillRect/>
          </a:stretch>
        </p:blipFill>
        <p:spPr>
          <a:xfrm>
            <a:off x="3672387" y="6624796"/>
            <a:ext cx="523948" cy="447737"/>
          </a:xfrm>
          <a:prstGeom prst="rect">
            <a:avLst/>
          </a:prstGeom>
        </p:spPr>
      </p:pic>
      <p:pic>
        <p:nvPicPr>
          <p:cNvPr id="36" name="Picture 35"/>
          <p:cNvPicPr>
            <a:picLocks noChangeAspect="1"/>
          </p:cNvPicPr>
          <p:nvPr/>
        </p:nvPicPr>
        <p:blipFill>
          <a:blip r:embed="rId18"/>
          <a:stretch>
            <a:fillRect/>
          </a:stretch>
        </p:blipFill>
        <p:spPr>
          <a:xfrm>
            <a:off x="3669804" y="7320433"/>
            <a:ext cx="495369" cy="390580"/>
          </a:xfrm>
          <a:prstGeom prst="rect">
            <a:avLst/>
          </a:prstGeom>
        </p:spPr>
      </p:pic>
      <p:pic>
        <p:nvPicPr>
          <p:cNvPr id="37" name="Picture 36"/>
          <p:cNvPicPr>
            <a:picLocks noChangeAspect="1"/>
          </p:cNvPicPr>
          <p:nvPr/>
        </p:nvPicPr>
        <p:blipFill>
          <a:blip r:embed="rId19"/>
          <a:stretch>
            <a:fillRect/>
          </a:stretch>
        </p:blipFill>
        <p:spPr>
          <a:xfrm>
            <a:off x="3641226" y="8792946"/>
            <a:ext cx="552527" cy="466790"/>
          </a:xfrm>
          <a:prstGeom prst="rect">
            <a:avLst/>
          </a:prstGeom>
        </p:spPr>
      </p:pic>
      <p:pic>
        <p:nvPicPr>
          <p:cNvPr id="38" name="Picture 37"/>
          <p:cNvPicPr>
            <a:picLocks noChangeAspect="1"/>
          </p:cNvPicPr>
          <p:nvPr/>
        </p:nvPicPr>
        <p:blipFill>
          <a:blip r:embed="rId20"/>
          <a:stretch>
            <a:fillRect/>
          </a:stretch>
        </p:blipFill>
        <p:spPr>
          <a:xfrm>
            <a:off x="3583336" y="7986339"/>
            <a:ext cx="600159" cy="504895"/>
          </a:xfrm>
          <a:prstGeom prst="rect">
            <a:avLst/>
          </a:prstGeom>
        </p:spPr>
      </p:pic>
    </p:spTree>
    <p:extLst>
      <p:ext uri="{BB962C8B-B14F-4D97-AF65-F5344CB8AC3E}">
        <p14:creationId xmlns:p14="http://schemas.microsoft.com/office/powerpoint/2010/main" val="347011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437</Words>
  <Application>Microsoft Office PowerPoint</Application>
  <PresentationFormat>A4 Paper (210x297 mm)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Twinkl Cursive Looped</vt:lpstr>
      <vt:lpstr>Office Theme</vt:lpstr>
      <vt:lpstr>PowerPoint Presentation</vt:lpstr>
    </vt:vector>
  </TitlesOfParts>
  <Company>Edit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Drury</dc:creator>
  <cp:lastModifiedBy>Joni Knight</cp:lastModifiedBy>
  <cp:revision>53</cp:revision>
  <cp:lastPrinted>2025-07-31T08:49:38Z</cp:lastPrinted>
  <dcterms:created xsi:type="dcterms:W3CDTF">2025-05-20T07:48:39Z</dcterms:created>
  <dcterms:modified xsi:type="dcterms:W3CDTF">2026-04-10T14:31:38Z</dcterms:modified>
</cp:coreProperties>
</file>