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2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5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2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4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2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1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2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7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6207-2CB7-44EB-A3A1-56F36A64D086}" type="datetimeFigureOut">
              <a:rPr lang="en-GB" smtClean="0"/>
              <a:t>14/06/2026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8508-2F8D-40CA-95E4-CA27D28E4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20179"/>
              </p:ext>
            </p:extLst>
          </p:nvPr>
        </p:nvGraphicFramePr>
        <p:xfrm>
          <a:off x="299217" y="2236649"/>
          <a:ext cx="2846821" cy="260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821">
                  <a:extLst>
                    <a:ext uri="{9D8B030D-6E8A-4147-A177-3AD203B41FA5}">
                      <a16:colId xmlns:a16="http://schemas.microsoft.com/office/drawing/2014/main" val="2400046727"/>
                    </a:ext>
                  </a:extLst>
                </a:gridCol>
              </a:tblGrid>
              <a:tr h="264679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Sticky Knowledge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38054"/>
                  </a:ext>
                </a:extLst>
              </a:tr>
              <a:tr h="39400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Dursley</a:t>
                      </a:r>
                      <a:r>
                        <a:rPr lang="en-GB" sz="105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has grown over time.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848586"/>
                  </a:ext>
                </a:extLst>
              </a:tr>
              <a:tr h="39400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James’s church</a:t>
                      </a:r>
                      <a:r>
                        <a:rPr lang="en-GB" sz="1050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changed over time.</a:t>
                      </a:r>
                      <a:endParaRPr lang="en-GB" sz="1050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12339"/>
                  </a:ext>
                </a:extLst>
              </a:tr>
              <a:tr h="4251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Rednock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building has changed over time.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774497"/>
                  </a:ext>
                </a:extLst>
              </a:tr>
              <a:tr h="54722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Many</a:t>
                      </a:r>
                      <a:r>
                        <a:rPr lang="en-GB" sz="105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people who lived in </a:t>
                      </a:r>
                      <a:r>
                        <a:rPr lang="en-GB" sz="1050" b="0" baseline="0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Dursley</a:t>
                      </a:r>
                      <a:r>
                        <a:rPr lang="en-GB" sz="105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worked at </a:t>
                      </a:r>
                      <a:r>
                        <a:rPr lang="en-GB" sz="1050" b="0" baseline="0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Listers</a:t>
                      </a:r>
                      <a:r>
                        <a:rPr lang="en-GB" sz="1050" b="0" baseline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factory.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745600"/>
                  </a:ext>
                </a:extLst>
              </a:tr>
              <a:tr h="577484">
                <a:tc>
                  <a:txBody>
                    <a:bodyPr/>
                    <a:lstStyle/>
                    <a:p>
                      <a:r>
                        <a:rPr lang="en-GB" sz="1050" b="0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Listers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made agricultural machinery. 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44708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32734"/>
              </p:ext>
            </p:extLst>
          </p:nvPr>
        </p:nvGraphicFramePr>
        <p:xfrm>
          <a:off x="274860" y="110602"/>
          <a:ext cx="6162966" cy="35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322">
                  <a:extLst>
                    <a:ext uri="{9D8B030D-6E8A-4147-A177-3AD203B41FA5}">
                      <a16:colId xmlns:a16="http://schemas.microsoft.com/office/drawing/2014/main" val="654221421"/>
                    </a:ext>
                  </a:extLst>
                </a:gridCol>
                <a:gridCol w="2054322">
                  <a:extLst>
                    <a:ext uri="{9D8B030D-6E8A-4147-A177-3AD203B41FA5}">
                      <a16:colId xmlns:a16="http://schemas.microsoft.com/office/drawing/2014/main" val="910912263"/>
                    </a:ext>
                  </a:extLst>
                </a:gridCol>
                <a:gridCol w="2054322">
                  <a:extLst>
                    <a:ext uri="{9D8B030D-6E8A-4147-A177-3AD203B41FA5}">
                      <a16:colId xmlns:a16="http://schemas.microsoft.com/office/drawing/2014/main" val="3472063760"/>
                    </a:ext>
                  </a:extLst>
                </a:gridCol>
              </a:tblGrid>
              <a:tr h="35312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Diverse </a:t>
                      </a:r>
                      <a:r>
                        <a:rPr lang="en-GB" sz="1000" b="1" dirty="0" err="1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Dursley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Year Five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891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79751"/>
              </p:ext>
            </p:extLst>
          </p:nvPr>
        </p:nvGraphicFramePr>
        <p:xfrm>
          <a:off x="324504" y="4944024"/>
          <a:ext cx="2821534" cy="36771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1348">
                  <a:extLst>
                    <a:ext uri="{9D8B030D-6E8A-4147-A177-3AD203B41FA5}">
                      <a16:colId xmlns:a16="http://schemas.microsoft.com/office/drawing/2014/main" val="4151837041"/>
                    </a:ext>
                  </a:extLst>
                </a:gridCol>
                <a:gridCol w="2140186">
                  <a:extLst>
                    <a:ext uri="{9D8B030D-6E8A-4147-A177-3AD203B41FA5}">
                      <a16:colId xmlns:a16="http://schemas.microsoft.com/office/drawing/2014/main" val="2004055473"/>
                    </a:ext>
                  </a:extLst>
                </a:gridCol>
              </a:tblGrid>
              <a:tr h="267906">
                <a:tc gridSpan="2">
                  <a:txBody>
                    <a:bodyPr/>
                    <a:lstStyle/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Skills </a:t>
                      </a:r>
                      <a:r>
                        <a:rPr lang="en-US" sz="1000" b="1" spc="-10" dirty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72613"/>
                  </a:ext>
                </a:extLst>
              </a:tr>
              <a:tr h="647421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Compare: </a:t>
                      </a:r>
                      <a:endParaRPr lang="en-GB" sz="1100" b="0" u="none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 at the similarities and differences.</a:t>
                      </a:r>
                      <a:endParaRPr lang="en-GB" sz="1100" b="1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46837"/>
                  </a:ext>
                </a:extLst>
              </a:tr>
              <a:tr h="593377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 at evidence</a:t>
                      </a:r>
                      <a:endParaRPr lang="en-GB" sz="1100" b="1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43109"/>
                  </a:ext>
                </a:extLst>
              </a:tr>
              <a:tr h="718666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</a:t>
                      </a:r>
                      <a:r>
                        <a:rPr lang="en-GB" sz="1100" b="1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timelines</a:t>
                      </a:r>
                      <a:endParaRPr lang="en-GB" sz="1100" b="1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1427"/>
                  </a:ext>
                </a:extLst>
              </a:tr>
              <a:tr h="718666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Debate: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agree…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would like to disagree because..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437329"/>
                  </a:ext>
                </a:extLst>
              </a:tr>
              <a:tr h="718666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</a:t>
                      </a:r>
                      <a:r>
                        <a:rPr lang="en-GB" sz="1100" b="1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theories</a:t>
                      </a:r>
                      <a:endParaRPr lang="en-GB" sz="1100" b="1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673212"/>
                  </a:ext>
                </a:extLst>
              </a:tr>
            </a:tbl>
          </a:graphicData>
        </a:graphic>
      </p:graphicFrame>
      <p:pic>
        <p:nvPicPr>
          <p:cNvPr id="28" name="Picture 27" descr="C:\Users\JKnight\AppData\Local\Microsoft\Windows\INetCache\Content.MSO\7420045C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9" y="110601"/>
            <a:ext cx="1105786" cy="3531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6967"/>
              </p:ext>
            </p:extLst>
          </p:nvPr>
        </p:nvGraphicFramePr>
        <p:xfrm>
          <a:off x="3240758" y="558022"/>
          <a:ext cx="3197067" cy="81157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2032">
                  <a:extLst>
                    <a:ext uri="{9D8B030D-6E8A-4147-A177-3AD203B41FA5}">
                      <a16:colId xmlns:a16="http://schemas.microsoft.com/office/drawing/2014/main" val="4151837041"/>
                    </a:ext>
                  </a:extLst>
                </a:gridCol>
                <a:gridCol w="2425035">
                  <a:extLst>
                    <a:ext uri="{9D8B030D-6E8A-4147-A177-3AD203B41FA5}">
                      <a16:colId xmlns:a16="http://schemas.microsoft.com/office/drawing/2014/main" val="2004055473"/>
                    </a:ext>
                  </a:extLst>
                </a:gridCol>
              </a:tblGrid>
              <a:tr h="281989">
                <a:tc gridSpan="2">
                  <a:txBody>
                    <a:bodyPr/>
                    <a:lstStyle/>
                    <a:p>
                      <a:pPr marR="126492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1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72613"/>
                  </a:ext>
                </a:extLst>
              </a:tr>
              <a:tr h="609648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refers to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how goods are made.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046837"/>
                  </a:ext>
                </a:extLst>
              </a:tr>
              <a:tr h="59887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people live and interact with each other.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843109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Religious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Religious culture are important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History as communities were built around places of worship.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91427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Groups of people who make decisions together to make a better community.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4503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Technological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time, there have been big technological changes with how tools and devices</a:t>
                      </a:r>
                      <a:r>
                        <a:rPr lang="en-GB" sz="1100" b="0" i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used.</a:t>
                      </a:r>
                      <a:endParaRPr lang="en-GB" sz="1100" b="0" i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080546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way of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life that included everything a group of people share, like language, food, beliefs and traditions.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779580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Thematic map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type of map that focuses on a specific topic or theme across a geographic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area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157323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Spire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conical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pyramidal structure on top of a building, typically a church tower.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122576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passing on of knowledge in schools, normally from adults to children.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024091"/>
                  </a:ext>
                </a:extLst>
              </a:tr>
              <a:tr h="671651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source is where information comes from. </a:t>
                      </a:r>
                      <a:endParaRPr lang="en-GB" sz="1100" b="0" u="none" dirty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57186"/>
                  </a:ext>
                </a:extLst>
              </a:tr>
              <a:tr h="725324">
                <a:tc>
                  <a:txBody>
                    <a:bodyPr/>
                    <a:lstStyle/>
                    <a:p>
                      <a:pPr algn="r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</a:t>
                      </a:r>
                    </a:p>
                    <a:p>
                      <a:pPr marL="72390" algn="l"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GB" sz="1100" b="0" u="none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practice of growing plants and raising animals</a:t>
                      </a:r>
                      <a:r>
                        <a:rPr lang="en-GB" sz="1100" b="0" u="none" baseline="0" dirty="0" smtClean="0"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provide food, clothing and other useful things for people.</a:t>
                      </a:r>
                      <a:endParaRPr lang="en-GB" sz="1100" b="1" u="none" dirty="0" smtClean="0"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704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04" y="5237714"/>
            <a:ext cx="611139" cy="553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04" y="6084889"/>
            <a:ext cx="1247949" cy="36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71" y="6744491"/>
            <a:ext cx="1238423" cy="419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15" y="7286196"/>
            <a:ext cx="611587" cy="542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40" y="8087276"/>
            <a:ext cx="1076475" cy="457264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8"/>
          <a:stretch>
            <a:fillRect/>
          </a:stretch>
        </p:blipFill>
        <p:spPr>
          <a:xfrm>
            <a:off x="251203" y="478945"/>
            <a:ext cx="1612157" cy="16166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776" y="496691"/>
            <a:ext cx="1224262" cy="1669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343" y="865195"/>
            <a:ext cx="491651" cy="5202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6343" y="1479728"/>
            <a:ext cx="457374" cy="567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5550" y="2200952"/>
            <a:ext cx="499543" cy="4832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6343" y="2824052"/>
            <a:ext cx="578165" cy="6162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1202" y="3651461"/>
            <a:ext cx="772842" cy="4836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98510" y="4274990"/>
            <a:ext cx="595252" cy="6590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1741" y="5017194"/>
            <a:ext cx="694473" cy="5536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0584" y="5739502"/>
            <a:ext cx="368164" cy="5733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1741" y="6499289"/>
            <a:ext cx="739986" cy="6177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4526" y="7225777"/>
            <a:ext cx="459191" cy="5125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56641" y="8018859"/>
            <a:ext cx="719058" cy="5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248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Twinkl Cursive Looped</vt:lpstr>
      <vt:lpstr>Office Theme</vt:lpstr>
      <vt:lpstr>PowerPoint Presentation</vt:lpstr>
    </vt:vector>
  </TitlesOfParts>
  <Company>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Drury</dc:creator>
  <cp:lastModifiedBy>Joni Knight</cp:lastModifiedBy>
  <cp:revision>47</cp:revision>
  <dcterms:created xsi:type="dcterms:W3CDTF">2025-05-20T07:48:39Z</dcterms:created>
  <dcterms:modified xsi:type="dcterms:W3CDTF">2026-06-14T20:38:49Z</dcterms:modified>
</cp:coreProperties>
</file>