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2E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60" d="100"/>
          <a:sy n="60" d="100"/>
        </p:scale>
        <p:origin x="23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5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2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1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4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6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22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7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2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97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26207-2CB7-44EB-A3A1-56F36A64D086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320179"/>
              </p:ext>
            </p:extLst>
          </p:nvPr>
        </p:nvGraphicFramePr>
        <p:xfrm>
          <a:off x="299217" y="2236649"/>
          <a:ext cx="2846821" cy="2602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6821">
                  <a:extLst>
                    <a:ext uri="{9D8B030D-6E8A-4147-A177-3AD203B41FA5}">
                      <a16:colId xmlns:a16="http://schemas.microsoft.com/office/drawing/2014/main" val="2400046727"/>
                    </a:ext>
                  </a:extLst>
                </a:gridCol>
              </a:tblGrid>
              <a:tr h="264679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Sticky Knowledge</a:t>
                      </a:r>
                      <a:endParaRPr lang="en-GB" sz="105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438054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 err="1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Dursley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has grown over time.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848586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 James’s church</a:t>
                      </a:r>
                      <a:r>
                        <a:rPr lang="en-GB" sz="105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has changed over time.</a:t>
                      </a:r>
                      <a:endParaRPr lang="en-GB" sz="105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912339"/>
                  </a:ext>
                </a:extLst>
              </a:tr>
              <a:tr h="42510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 err="1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Rednock</a:t>
                      </a: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building has changed over time.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6774497"/>
                  </a:ext>
                </a:extLst>
              </a:tr>
              <a:tr h="54722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Many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people who lived in </a:t>
                      </a:r>
                      <a:r>
                        <a:rPr lang="en-GB" sz="1050" b="0" baseline="0" dirty="0" err="1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Dursley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worked at </a:t>
                      </a:r>
                      <a:r>
                        <a:rPr lang="en-GB" sz="1050" b="0" baseline="0" dirty="0" err="1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Listers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factory.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745600"/>
                  </a:ext>
                </a:extLst>
              </a:tr>
              <a:tr h="577484">
                <a:tc>
                  <a:txBody>
                    <a:bodyPr/>
                    <a:lstStyle/>
                    <a:p>
                      <a:r>
                        <a:rPr lang="en-GB" sz="1050" b="0" dirty="0" err="1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Listers</a:t>
                      </a: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made agricultural machinery. 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447081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632734"/>
              </p:ext>
            </p:extLst>
          </p:nvPr>
        </p:nvGraphicFramePr>
        <p:xfrm>
          <a:off x="274860" y="110602"/>
          <a:ext cx="6162966" cy="353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322">
                  <a:extLst>
                    <a:ext uri="{9D8B030D-6E8A-4147-A177-3AD203B41FA5}">
                      <a16:colId xmlns:a16="http://schemas.microsoft.com/office/drawing/2014/main" val="654221421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910912263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3472063760"/>
                    </a:ext>
                  </a:extLst>
                </a:gridCol>
              </a:tblGrid>
              <a:tr h="353123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Diverse </a:t>
                      </a:r>
                      <a:r>
                        <a:rPr lang="en-GB" sz="1000" b="1" dirty="0" err="1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Dursley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Year Five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589105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879751"/>
              </p:ext>
            </p:extLst>
          </p:nvPr>
        </p:nvGraphicFramePr>
        <p:xfrm>
          <a:off x="324504" y="4944024"/>
          <a:ext cx="2821534" cy="367714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81348">
                  <a:extLst>
                    <a:ext uri="{9D8B030D-6E8A-4147-A177-3AD203B41FA5}">
                      <a16:colId xmlns:a16="http://schemas.microsoft.com/office/drawing/2014/main" val="4151837041"/>
                    </a:ext>
                  </a:extLst>
                </a:gridCol>
                <a:gridCol w="2140186">
                  <a:extLst>
                    <a:ext uri="{9D8B030D-6E8A-4147-A177-3AD203B41FA5}">
                      <a16:colId xmlns:a16="http://schemas.microsoft.com/office/drawing/2014/main" val="2004055473"/>
                    </a:ext>
                  </a:extLst>
                </a:gridCol>
              </a:tblGrid>
              <a:tr h="267906">
                <a:tc gridSpan="2">
                  <a:txBody>
                    <a:bodyPr/>
                    <a:lstStyle/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</a:t>
                      </a:r>
                    </a:p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Skills </a:t>
                      </a:r>
                      <a:r>
                        <a:rPr lang="en-US" sz="1000" b="1" spc="-1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will use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72613"/>
                  </a:ext>
                </a:extLst>
              </a:tr>
              <a:tr h="647421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Compare: </a:t>
                      </a:r>
                      <a:endParaRPr lang="en-GB" sz="1100" b="0" u="none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Look at the similarities and differences.</a:t>
                      </a:r>
                      <a:endParaRPr lang="en-GB" sz="1100" b="1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046837"/>
                  </a:ext>
                </a:extLst>
              </a:tr>
              <a:tr h="593377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Look at evidence</a:t>
                      </a:r>
                      <a:endParaRPr lang="en-GB" sz="1100" b="1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843109"/>
                  </a:ext>
                </a:extLst>
              </a:tr>
              <a:tr h="718666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Order</a:t>
                      </a:r>
                      <a:r>
                        <a:rPr lang="en-GB" sz="1100" b="1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timelines</a:t>
                      </a:r>
                      <a:endParaRPr lang="en-GB" sz="1100" b="1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91427"/>
                  </a:ext>
                </a:extLst>
              </a:tr>
              <a:tr h="718666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Debate: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agree…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would like to disagree because..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437329"/>
                  </a:ext>
                </a:extLst>
              </a:tr>
              <a:tr h="718666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Create</a:t>
                      </a:r>
                      <a:r>
                        <a:rPr lang="en-GB" sz="1100" b="1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theories</a:t>
                      </a:r>
                      <a:endParaRPr lang="en-GB" sz="1100" b="1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673212"/>
                  </a:ext>
                </a:extLst>
              </a:tr>
            </a:tbl>
          </a:graphicData>
        </a:graphic>
      </p:graphicFrame>
      <p:pic>
        <p:nvPicPr>
          <p:cNvPr id="28" name="Picture 27" descr="C:\Users\JKnight\AppData\Local\Microsoft\Windows\INetCache\Content.MSO\7420045C.tm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79" y="110601"/>
            <a:ext cx="1105786" cy="35312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996967"/>
              </p:ext>
            </p:extLst>
          </p:nvPr>
        </p:nvGraphicFramePr>
        <p:xfrm>
          <a:off x="3240758" y="558022"/>
          <a:ext cx="3197067" cy="811573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72032">
                  <a:extLst>
                    <a:ext uri="{9D8B030D-6E8A-4147-A177-3AD203B41FA5}">
                      <a16:colId xmlns:a16="http://schemas.microsoft.com/office/drawing/2014/main" val="4151837041"/>
                    </a:ext>
                  </a:extLst>
                </a:gridCol>
                <a:gridCol w="2425035">
                  <a:extLst>
                    <a:ext uri="{9D8B030D-6E8A-4147-A177-3AD203B41FA5}">
                      <a16:colId xmlns:a16="http://schemas.microsoft.com/office/drawing/2014/main" val="2004055473"/>
                    </a:ext>
                  </a:extLst>
                </a:gridCol>
              </a:tblGrid>
              <a:tr h="281989">
                <a:tc gridSpan="2">
                  <a:txBody>
                    <a:bodyPr/>
                    <a:lstStyle/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Vocabulary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72613"/>
                  </a:ext>
                </a:extLst>
              </a:tr>
              <a:tr h="609648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Industry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This refers to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how goods are made.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046837"/>
                  </a:ext>
                </a:extLst>
              </a:tr>
              <a:tr h="598874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How people live and interact with each other.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843109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Religious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Religious culture are important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History as communities were built around places of worship.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91427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Political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Groups of people who make decisions together to make a better community.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94503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i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Technological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i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 time, there have been big technological changes with how tools and devices</a:t>
                      </a:r>
                      <a:r>
                        <a:rPr lang="en-GB" sz="1100" b="0" i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are used.</a:t>
                      </a:r>
                      <a:endParaRPr lang="en-GB" sz="1100" b="0" i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080546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Culture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way of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life that included everything a group of people share, like language, food, beliefs and traditions.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1779580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Thematic map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type of map that focuses on a specific topic or theme across a geographic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area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157323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Spire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conical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or pyramidal structure on top of a building, typically a church tower.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122576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passing on of knowledge in schools, normally from adults to children.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6024091"/>
                  </a:ext>
                </a:extLst>
              </a:tr>
              <a:tr h="671651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Sources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source is where information comes from. 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6557186"/>
                  </a:ext>
                </a:extLst>
              </a:tr>
              <a:tr h="725324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Agriculture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practice of growing plants and raising animals</a:t>
                      </a:r>
                      <a:r>
                        <a:rPr lang="en-GB" sz="1100" b="0" u="none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provide food, clothing and other useful things for people.</a:t>
                      </a:r>
                      <a:endParaRPr lang="en-GB" sz="1100" b="1" u="none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27048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04" y="5237714"/>
            <a:ext cx="611139" cy="5534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504" y="6084889"/>
            <a:ext cx="1247949" cy="3640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071" y="6744491"/>
            <a:ext cx="1238423" cy="4191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15" y="7286196"/>
            <a:ext cx="611587" cy="5423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240" y="8087276"/>
            <a:ext cx="1076475" cy="457264"/>
          </a:xfrm>
          <a:prstGeom prst="rect">
            <a:avLst/>
          </a:prstGeom>
        </p:spPr>
      </p:pic>
      <p:pic>
        <p:nvPicPr>
          <p:cNvPr id="24" name="Picture 23"/>
          <p:cNvPicPr/>
          <p:nvPr/>
        </p:nvPicPr>
        <p:blipFill>
          <a:blip r:embed="rId8"/>
          <a:stretch>
            <a:fillRect/>
          </a:stretch>
        </p:blipFill>
        <p:spPr>
          <a:xfrm>
            <a:off x="251203" y="478945"/>
            <a:ext cx="1612157" cy="16166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21776" y="496691"/>
            <a:ext cx="1224262" cy="16694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6343" y="865195"/>
            <a:ext cx="491651" cy="5202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6343" y="1479728"/>
            <a:ext cx="457374" cy="56737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85550" y="2200952"/>
            <a:ext cx="499543" cy="48325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56343" y="2824052"/>
            <a:ext cx="578165" cy="61628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71202" y="3651461"/>
            <a:ext cx="772842" cy="4836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98510" y="4274990"/>
            <a:ext cx="595252" cy="65902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51741" y="5017194"/>
            <a:ext cx="694473" cy="55365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0584" y="5739502"/>
            <a:ext cx="368164" cy="57337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51741" y="6499289"/>
            <a:ext cx="739986" cy="61778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54526" y="7225777"/>
            <a:ext cx="459191" cy="51258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56641" y="8018859"/>
            <a:ext cx="719058" cy="53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506</TotalTime>
  <Words>248</Words>
  <Application>Microsoft Office PowerPoint</Application>
  <PresentationFormat>A4 Paper (210x297 mm)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Twinkl Cursive Looped</vt:lpstr>
      <vt:lpstr>Office Theme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Drury</dc:creator>
  <cp:lastModifiedBy>Joni Knight</cp:lastModifiedBy>
  <cp:revision>47</cp:revision>
  <dcterms:created xsi:type="dcterms:W3CDTF">2025-05-20T07:48:39Z</dcterms:created>
  <dcterms:modified xsi:type="dcterms:W3CDTF">2026-06-14T20:38:49Z</dcterms:modified>
</cp:coreProperties>
</file>